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notesSlides/notesSlide6.xml" ContentType="application/vnd.openxmlformats-officedocument.presentationml.notesSl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notesSlides/notesSlide7.xml" ContentType="application/vnd.openxmlformats-officedocument.presentationml.notesSl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6"/>
  </p:notesMasterIdLst>
  <p:handoutMasterIdLst>
    <p:handoutMasterId r:id="rId37"/>
  </p:handoutMasterIdLst>
  <p:sldIdLst>
    <p:sldId id="257" r:id="rId2"/>
    <p:sldId id="291" r:id="rId3"/>
    <p:sldId id="258" r:id="rId4"/>
    <p:sldId id="259" r:id="rId5"/>
    <p:sldId id="260" r:id="rId6"/>
    <p:sldId id="261" r:id="rId7"/>
    <p:sldId id="262" r:id="rId8"/>
    <p:sldId id="290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16">
          <p15:clr>
            <a:srgbClr val="A4A3A4"/>
          </p15:clr>
        </p15:guide>
        <p15:guide id="2" pos="5488">
          <p15:clr>
            <a:srgbClr val="A4A3A4"/>
          </p15:clr>
        </p15:guide>
        <p15:guide id="3" pos="2381">
          <p15:clr>
            <a:srgbClr val="A4A3A4"/>
          </p15:clr>
        </p15:guide>
        <p15:guide id="4" pos="23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367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43" y="491"/>
      </p:cViewPr>
      <p:guideLst>
        <p:guide orient="horz" pos="716"/>
        <p:guide pos="5488"/>
        <p:guide pos="2381"/>
        <p:guide pos="23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>
        <p:scale>
          <a:sx n="148" d="100"/>
          <a:sy n="148" d="100"/>
        </p:scale>
        <p:origin x="-2136" y="4208"/>
      </p:cViewPr>
      <p:guideLst>
        <p:guide orient="horz" pos="3024"/>
        <p:guide pos="2304"/>
      </p:guideLst>
    </p:cSldViewPr>
  </p:notesViewPr>
  <p:gridSpacing cx="36576" cy="36576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snurhan\Desktop\PSP%20Fund%20&amp;%20Adv\PSP%20Advanced\Module%20Drafts\RegressionChart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snurhan\Desktop\PSP%20Fund%20&amp;%20Adv\PSP%20Advanced\Module%20Drafts\RegressionChart.xlsx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C:\SEI\PROJECTS\CVS\PSP%20Fund%20&amp;%20Adv\PSP%20Advanced\Module%20Drafts\RegressionChart.xlsx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snurhan\Desktop\PSP%20Fund%20&amp;%20Adv\PSP%20Advanced\Module%20Drafts\RegressionChart.xlsx" TargetMode="External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snurhan\Desktop\PSP%20Fund%20&amp;%20Adv\PSP%20Advanced\Module%20Drafts\RegressionChart.xlsx" TargetMode="External"/><Relationship Id="rId1" Type="http://schemas.openxmlformats.org/officeDocument/2006/relationships/themeOverride" Target="../theme/themeOverrid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pPr>
              <a:solidFill>
                <a:srgbClr val="1F497D">
                  <a:lumMod val="75000"/>
                </a:srgbClr>
              </a:solidFill>
            </c:spPr>
          </c:marker>
          <c:xVal>
            <c:numRef>
              <c:f>Sheet2!$A$1:$A$21</c:f>
              <c:numCache>
                <c:formatCode>General</c:formatCode>
                <c:ptCount val="21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  <c:pt idx="13">
                  <c:v>65</c:v>
                </c:pt>
                <c:pt idx="14">
                  <c:v>70</c:v>
                </c:pt>
                <c:pt idx="15">
                  <c:v>75</c:v>
                </c:pt>
                <c:pt idx="16">
                  <c:v>80</c:v>
                </c:pt>
                <c:pt idx="17">
                  <c:v>85</c:v>
                </c:pt>
                <c:pt idx="18">
                  <c:v>90</c:v>
                </c:pt>
                <c:pt idx="19">
                  <c:v>95</c:v>
                </c:pt>
                <c:pt idx="20">
                  <c:v>100</c:v>
                </c:pt>
              </c:numCache>
            </c:numRef>
          </c:xVal>
          <c:yVal>
            <c:numRef>
              <c:f>Sheet2!$B$1:$B$21</c:f>
              <c:numCache>
                <c:formatCode>General</c:formatCode>
                <c:ptCount val="21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  <c:pt idx="13">
                  <c:v>65</c:v>
                </c:pt>
                <c:pt idx="14">
                  <c:v>70</c:v>
                </c:pt>
                <c:pt idx="15">
                  <c:v>75</c:v>
                </c:pt>
                <c:pt idx="16">
                  <c:v>80</c:v>
                </c:pt>
                <c:pt idx="17">
                  <c:v>85</c:v>
                </c:pt>
                <c:pt idx="18">
                  <c:v>90</c:v>
                </c:pt>
                <c:pt idx="19">
                  <c:v>95</c:v>
                </c:pt>
                <c:pt idx="20">
                  <c:v>100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65904928"/>
        <c:axId val="1191027392"/>
      </c:scatterChart>
      <c:valAx>
        <c:axId val="8659049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191027392"/>
        <c:crosses val="autoZero"/>
        <c:crossBetween val="midCat"/>
      </c:valAx>
      <c:valAx>
        <c:axId val="119102739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65904928"/>
        <c:crosses val="autoZero"/>
        <c:crossBetween val="midCat"/>
      </c:valAx>
    </c:plotArea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pPr>
              <a:solidFill>
                <a:srgbClr val="1F497D">
                  <a:lumMod val="75000"/>
                </a:srgbClr>
              </a:solidFill>
            </c:spPr>
          </c:marker>
          <c:xVal>
            <c:numRef>
              <c:f>Sheet2!$L$1:$L$21</c:f>
              <c:numCache>
                <c:formatCode>General</c:formatCode>
                <c:ptCount val="21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  <c:pt idx="13">
                  <c:v>65</c:v>
                </c:pt>
                <c:pt idx="14">
                  <c:v>70</c:v>
                </c:pt>
                <c:pt idx="15">
                  <c:v>75</c:v>
                </c:pt>
                <c:pt idx="16">
                  <c:v>80</c:v>
                </c:pt>
                <c:pt idx="17">
                  <c:v>85</c:v>
                </c:pt>
                <c:pt idx="18">
                  <c:v>90</c:v>
                </c:pt>
                <c:pt idx="19">
                  <c:v>95</c:v>
                </c:pt>
                <c:pt idx="20">
                  <c:v>100</c:v>
                </c:pt>
              </c:numCache>
            </c:numRef>
          </c:xVal>
          <c:yVal>
            <c:numRef>
              <c:f>Sheet2!$M$1:$M$21</c:f>
              <c:numCache>
                <c:formatCode>General</c:formatCode>
                <c:ptCount val="21"/>
                <c:pt idx="0">
                  <c:v>100</c:v>
                </c:pt>
                <c:pt idx="1">
                  <c:v>95</c:v>
                </c:pt>
                <c:pt idx="2">
                  <c:v>90</c:v>
                </c:pt>
                <c:pt idx="3">
                  <c:v>85</c:v>
                </c:pt>
                <c:pt idx="4">
                  <c:v>80</c:v>
                </c:pt>
                <c:pt idx="5">
                  <c:v>75</c:v>
                </c:pt>
                <c:pt idx="6">
                  <c:v>70</c:v>
                </c:pt>
                <c:pt idx="7">
                  <c:v>65</c:v>
                </c:pt>
                <c:pt idx="8">
                  <c:v>60</c:v>
                </c:pt>
                <c:pt idx="9">
                  <c:v>55</c:v>
                </c:pt>
                <c:pt idx="10">
                  <c:v>50</c:v>
                </c:pt>
                <c:pt idx="11">
                  <c:v>45</c:v>
                </c:pt>
                <c:pt idx="12">
                  <c:v>40</c:v>
                </c:pt>
                <c:pt idx="13">
                  <c:v>35</c:v>
                </c:pt>
                <c:pt idx="14">
                  <c:v>30</c:v>
                </c:pt>
                <c:pt idx="15">
                  <c:v>25</c:v>
                </c:pt>
                <c:pt idx="16">
                  <c:v>20</c:v>
                </c:pt>
                <c:pt idx="17">
                  <c:v>15</c:v>
                </c:pt>
                <c:pt idx="18">
                  <c:v>10</c:v>
                </c:pt>
                <c:pt idx="19">
                  <c:v>5</c:v>
                </c:pt>
                <c:pt idx="20">
                  <c:v>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91031200"/>
        <c:axId val="1191031744"/>
      </c:scatterChart>
      <c:valAx>
        <c:axId val="11910312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191031744"/>
        <c:crosses val="autoZero"/>
        <c:crossBetween val="midCat"/>
      </c:valAx>
      <c:valAx>
        <c:axId val="11910317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191031200"/>
        <c:crosses val="autoZero"/>
        <c:crossBetween val="midCat"/>
      </c:valAx>
    </c:plotArea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Sheet4!$C$1</c:f>
              <c:strCache>
                <c:ptCount val="1"/>
                <c:pt idx="0">
                  <c:v>Hours</c:v>
                </c:pt>
              </c:strCache>
            </c:strRef>
          </c:tx>
          <c:spPr>
            <a:ln w="28575">
              <a:noFill/>
            </a:ln>
          </c:spPr>
          <c:marker>
            <c:spPr>
              <a:solidFill>
                <a:schemeClr val="tx2">
                  <a:lumMod val="75000"/>
                </a:schemeClr>
              </a:solidFill>
            </c:spPr>
          </c:marker>
          <c:trendline>
            <c:spPr>
              <a:ln w="25400"/>
            </c:spPr>
            <c:trendlineType val="linear"/>
            <c:dispRSqr val="0"/>
            <c:dispEq val="0"/>
          </c:trendline>
          <c:xVal>
            <c:numRef>
              <c:f>Sheet4!$A$2:$A$7</c:f>
              <c:numCache>
                <c:formatCode>General</c:formatCode>
                <c:ptCount val="6"/>
                <c:pt idx="0">
                  <c:v>51</c:v>
                </c:pt>
                <c:pt idx="1">
                  <c:v>66</c:v>
                </c:pt>
                <c:pt idx="2">
                  <c:v>77</c:v>
                </c:pt>
                <c:pt idx="3">
                  <c:v>88</c:v>
                </c:pt>
                <c:pt idx="4">
                  <c:v>103</c:v>
                </c:pt>
                <c:pt idx="5">
                  <c:v>105</c:v>
                </c:pt>
              </c:numCache>
            </c:numRef>
          </c:xVal>
          <c:yVal>
            <c:numRef>
              <c:f>Sheet4!$C$2:$C$7</c:f>
              <c:numCache>
                <c:formatCode>0.00</c:formatCode>
                <c:ptCount val="6"/>
                <c:pt idx="0">
                  <c:v>2</c:v>
                </c:pt>
                <c:pt idx="1">
                  <c:v>0.86666666666666703</c:v>
                </c:pt>
                <c:pt idx="2">
                  <c:v>1.25</c:v>
                </c:pt>
                <c:pt idx="3">
                  <c:v>4.283333333333383</c:v>
                </c:pt>
                <c:pt idx="4">
                  <c:v>1</c:v>
                </c:pt>
                <c:pt idx="5">
                  <c:v>2.4166666666666572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91029024"/>
        <c:axId val="1191028480"/>
      </c:scatterChart>
      <c:valAx>
        <c:axId val="119102902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LOC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191028480"/>
        <c:crosses val="autoZero"/>
        <c:crossBetween val="midCat"/>
      </c:valAx>
      <c:valAx>
        <c:axId val="1191028480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Hours</a:t>
                </a:r>
              </a:p>
            </c:rich>
          </c:tx>
          <c:overlay val="0"/>
        </c:title>
        <c:numFmt formatCode="0.00" sourceLinked="1"/>
        <c:majorTickMark val="out"/>
        <c:minorTickMark val="none"/>
        <c:tickLblPos val="nextTo"/>
        <c:crossAx val="1191029024"/>
        <c:crosses val="autoZero"/>
        <c:crossBetween val="midCat"/>
      </c:valAx>
    </c:plotArea>
    <c:plotVisOnly val="1"/>
    <c:dispBlanksAs val="gap"/>
    <c:showDLblsOverMax val="0"/>
  </c:chart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Sheet1!$C$1</c:f>
              <c:strCache>
                <c:ptCount val="1"/>
                <c:pt idx="0">
                  <c:v>Hours</c:v>
                </c:pt>
              </c:strCache>
            </c:strRef>
          </c:tx>
          <c:spPr>
            <a:ln w="28575">
              <a:noFill/>
            </a:ln>
          </c:spPr>
          <c:marker>
            <c:spPr>
              <a:solidFill>
                <a:schemeClr val="tx2">
                  <a:lumMod val="75000"/>
                </a:schemeClr>
              </a:solidFill>
            </c:spPr>
          </c:marker>
          <c:trendline>
            <c:spPr>
              <a:ln w="25400"/>
            </c:spPr>
            <c:trendlineType val="linear"/>
            <c:dispRSqr val="0"/>
            <c:dispEq val="0"/>
          </c:trendline>
          <c:xVal>
            <c:numRef>
              <c:f>Sheet1!$A$2:$A$31</c:f>
              <c:numCache>
                <c:formatCode>General</c:formatCode>
                <c:ptCount val="30"/>
                <c:pt idx="0">
                  <c:v>51</c:v>
                </c:pt>
                <c:pt idx="1">
                  <c:v>66</c:v>
                </c:pt>
                <c:pt idx="2">
                  <c:v>73</c:v>
                </c:pt>
                <c:pt idx="3">
                  <c:v>77</c:v>
                </c:pt>
                <c:pt idx="4">
                  <c:v>88</c:v>
                </c:pt>
                <c:pt idx="5">
                  <c:v>95</c:v>
                </c:pt>
                <c:pt idx="6">
                  <c:v>97</c:v>
                </c:pt>
                <c:pt idx="7">
                  <c:v>103</c:v>
                </c:pt>
                <c:pt idx="8">
                  <c:v>105</c:v>
                </c:pt>
                <c:pt idx="9">
                  <c:v>110</c:v>
                </c:pt>
                <c:pt idx="10">
                  <c:v>128</c:v>
                </c:pt>
                <c:pt idx="11">
                  <c:v>136</c:v>
                </c:pt>
                <c:pt idx="12">
                  <c:v>144</c:v>
                </c:pt>
                <c:pt idx="13">
                  <c:v>152</c:v>
                </c:pt>
                <c:pt idx="14">
                  <c:v>168</c:v>
                </c:pt>
                <c:pt idx="15">
                  <c:v>174</c:v>
                </c:pt>
                <c:pt idx="16">
                  <c:v>186</c:v>
                </c:pt>
                <c:pt idx="17">
                  <c:v>190</c:v>
                </c:pt>
                <c:pt idx="18">
                  <c:v>210</c:v>
                </c:pt>
                <c:pt idx="19">
                  <c:v>222</c:v>
                </c:pt>
                <c:pt idx="20">
                  <c:v>234</c:v>
                </c:pt>
                <c:pt idx="21">
                  <c:v>248</c:v>
                </c:pt>
                <c:pt idx="22">
                  <c:v>256</c:v>
                </c:pt>
                <c:pt idx="23">
                  <c:v>287</c:v>
                </c:pt>
                <c:pt idx="24">
                  <c:v>303</c:v>
                </c:pt>
                <c:pt idx="25">
                  <c:v>327</c:v>
                </c:pt>
                <c:pt idx="26">
                  <c:v>355</c:v>
                </c:pt>
                <c:pt idx="27">
                  <c:v>386</c:v>
                </c:pt>
                <c:pt idx="28">
                  <c:v>402</c:v>
                </c:pt>
                <c:pt idx="29">
                  <c:v>455</c:v>
                </c:pt>
              </c:numCache>
            </c:numRef>
          </c:xVal>
          <c:yVal>
            <c:numRef>
              <c:f>Sheet1!$C$2:$C$31</c:f>
              <c:numCache>
                <c:formatCode>0.00</c:formatCode>
                <c:ptCount val="30"/>
                <c:pt idx="0">
                  <c:v>0.75000000000000699</c:v>
                </c:pt>
                <c:pt idx="1">
                  <c:v>0.86666666666666703</c:v>
                </c:pt>
                <c:pt idx="2">
                  <c:v>1.466666666666667</c:v>
                </c:pt>
                <c:pt idx="3">
                  <c:v>1.25</c:v>
                </c:pt>
                <c:pt idx="4">
                  <c:v>4.2833333333334034</c:v>
                </c:pt>
                <c:pt idx="5">
                  <c:v>2</c:v>
                </c:pt>
                <c:pt idx="6">
                  <c:v>1.833333333333333</c:v>
                </c:pt>
                <c:pt idx="7">
                  <c:v>1</c:v>
                </c:pt>
                <c:pt idx="8">
                  <c:v>2.4166666666666572</c:v>
                </c:pt>
                <c:pt idx="9">
                  <c:v>3.1666666666666661</c:v>
                </c:pt>
                <c:pt idx="10">
                  <c:v>2.5</c:v>
                </c:pt>
                <c:pt idx="11">
                  <c:v>3.1166666666666671</c:v>
                </c:pt>
                <c:pt idx="12">
                  <c:v>3.333333333333333</c:v>
                </c:pt>
                <c:pt idx="13">
                  <c:v>8.3333333333333357</c:v>
                </c:pt>
                <c:pt idx="14">
                  <c:v>3.833333333333333</c:v>
                </c:pt>
                <c:pt idx="15">
                  <c:v>4.0666666666666664</c:v>
                </c:pt>
                <c:pt idx="16">
                  <c:v>2.5</c:v>
                </c:pt>
                <c:pt idx="17">
                  <c:v>3.6666666666666661</c:v>
                </c:pt>
                <c:pt idx="18">
                  <c:v>6.666666666666667</c:v>
                </c:pt>
                <c:pt idx="19">
                  <c:v>5.45</c:v>
                </c:pt>
                <c:pt idx="20">
                  <c:v>6.3333333333333934</c:v>
                </c:pt>
                <c:pt idx="21">
                  <c:v>6.95</c:v>
                </c:pt>
                <c:pt idx="22">
                  <c:v>6.666666666666667</c:v>
                </c:pt>
                <c:pt idx="23">
                  <c:v>7</c:v>
                </c:pt>
                <c:pt idx="24">
                  <c:v>2</c:v>
                </c:pt>
                <c:pt idx="25">
                  <c:v>8.3833333333333346</c:v>
                </c:pt>
                <c:pt idx="26">
                  <c:v>11.33333333333333</c:v>
                </c:pt>
                <c:pt idx="27">
                  <c:v>13.16666666666673</c:v>
                </c:pt>
                <c:pt idx="28">
                  <c:v>8.7833333333333332</c:v>
                </c:pt>
                <c:pt idx="29">
                  <c:v>9.3166666666667268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91032832"/>
        <c:axId val="1191027936"/>
      </c:scatterChart>
      <c:valAx>
        <c:axId val="119103283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LOC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191027936"/>
        <c:crosses val="autoZero"/>
        <c:crossBetween val="midCat"/>
      </c:valAx>
      <c:valAx>
        <c:axId val="1191027936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Hours</a:t>
                </a:r>
              </a:p>
            </c:rich>
          </c:tx>
          <c:overlay val="0"/>
        </c:title>
        <c:numFmt formatCode="0.00" sourceLinked="1"/>
        <c:majorTickMark val="out"/>
        <c:minorTickMark val="none"/>
        <c:tickLblPos val="nextTo"/>
        <c:crossAx val="1191032832"/>
        <c:crosses val="autoZero"/>
        <c:crossBetween val="midCat"/>
      </c:valAx>
    </c:plotArea>
    <c:plotVisOnly val="1"/>
    <c:dispBlanksAs val="gap"/>
    <c:showDLblsOverMax val="0"/>
  </c:chart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Sheet1!$C$1</c:f>
              <c:strCache>
                <c:ptCount val="1"/>
                <c:pt idx="0">
                  <c:v>Hours</c:v>
                </c:pt>
              </c:strCache>
            </c:strRef>
          </c:tx>
          <c:spPr>
            <a:ln w="28575">
              <a:noFill/>
            </a:ln>
          </c:spPr>
          <c:marker>
            <c:spPr>
              <a:solidFill>
                <a:schemeClr val="tx2">
                  <a:lumMod val="75000"/>
                </a:schemeClr>
              </a:solidFill>
            </c:spPr>
          </c:marker>
          <c:trendline>
            <c:spPr>
              <a:ln w="25400"/>
            </c:spPr>
            <c:trendlineType val="linear"/>
            <c:dispRSqr val="0"/>
            <c:dispEq val="0"/>
          </c:trendline>
          <c:xVal>
            <c:numRef>
              <c:f>Sheet1!$A$2:$A$31</c:f>
              <c:numCache>
                <c:formatCode>General</c:formatCode>
                <c:ptCount val="30"/>
                <c:pt idx="0">
                  <c:v>51</c:v>
                </c:pt>
                <c:pt idx="1">
                  <c:v>66</c:v>
                </c:pt>
                <c:pt idx="2">
                  <c:v>73</c:v>
                </c:pt>
                <c:pt idx="3">
                  <c:v>77</c:v>
                </c:pt>
                <c:pt idx="4">
                  <c:v>88</c:v>
                </c:pt>
                <c:pt idx="5">
                  <c:v>95</c:v>
                </c:pt>
                <c:pt idx="6">
                  <c:v>97</c:v>
                </c:pt>
                <c:pt idx="7">
                  <c:v>103</c:v>
                </c:pt>
                <c:pt idx="8">
                  <c:v>105</c:v>
                </c:pt>
                <c:pt idx="9">
                  <c:v>110</c:v>
                </c:pt>
                <c:pt idx="10">
                  <c:v>128</c:v>
                </c:pt>
                <c:pt idx="11">
                  <c:v>136</c:v>
                </c:pt>
                <c:pt idx="12">
                  <c:v>144</c:v>
                </c:pt>
                <c:pt idx="13">
                  <c:v>152</c:v>
                </c:pt>
                <c:pt idx="14">
                  <c:v>168</c:v>
                </c:pt>
                <c:pt idx="15">
                  <c:v>174</c:v>
                </c:pt>
                <c:pt idx="16">
                  <c:v>186</c:v>
                </c:pt>
                <c:pt idx="17">
                  <c:v>190</c:v>
                </c:pt>
                <c:pt idx="18">
                  <c:v>210</c:v>
                </c:pt>
                <c:pt idx="19">
                  <c:v>222</c:v>
                </c:pt>
                <c:pt idx="20">
                  <c:v>234</c:v>
                </c:pt>
                <c:pt idx="21">
                  <c:v>248</c:v>
                </c:pt>
                <c:pt idx="22">
                  <c:v>256</c:v>
                </c:pt>
                <c:pt idx="23">
                  <c:v>287</c:v>
                </c:pt>
                <c:pt idx="24">
                  <c:v>303</c:v>
                </c:pt>
                <c:pt idx="25">
                  <c:v>327</c:v>
                </c:pt>
                <c:pt idx="26">
                  <c:v>355</c:v>
                </c:pt>
                <c:pt idx="27">
                  <c:v>386</c:v>
                </c:pt>
                <c:pt idx="28">
                  <c:v>402</c:v>
                </c:pt>
                <c:pt idx="29">
                  <c:v>455</c:v>
                </c:pt>
              </c:numCache>
            </c:numRef>
          </c:xVal>
          <c:yVal>
            <c:numRef>
              <c:f>Sheet1!$C$2:$C$31</c:f>
              <c:numCache>
                <c:formatCode>0.00</c:formatCode>
                <c:ptCount val="30"/>
                <c:pt idx="0">
                  <c:v>0.75000000000000699</c:v>
                </c:pt>
                <c:pt idx="1">
                  <c:v>0.86666666666666703</c:v>
                </c:pt>
                <c:pt idx="2">
                  <c:v>1.466666666666667</c:v>
                </c:pt>
                <c:pt idx="3">
                  <c:v>1.25</c:v>
                </c:pt>
                <c:pt idx="4">
                  <c:v>4.2833333333334034</c:v>
                </c:pt>
                <c:pt idx="5">
                  <c:v>2</c:v>
                </c:pt>
                <c:pt idx="6">
                  <c:v>1.833333333333333</c:v>
                </c:pt>
                <c:pt idx="7">
                  <c:v>1</c:v>
                </c:pt>
                <c:pt idx="8">
                  <c:v>2.4166666666666572</c:v>
                </c:pt>
                <c:pt idx="9">
                  <c:v>3.1666666666666661</c:v>
                </c:pt>
                <c:pt idx="10">
                  <c:v>2.5</c:v>
                </c:pt>
                <c:pt idx="11">
                  <c:v>3.1166666666666671</c:v>
                </c:pt>
                <c:pt idx="12">
                  <c:v>3.333333333333333</c:v>
                </c:pt>
                <c:pt idx="13">
                  <c:v>8.3333333333333357</c:v>
                </c:pt>
                <c:pt idx="14">
                  <c:v>3.833333333333333</c:v>
                </c:pt>
                <c:pt idx="15">
                  <c:v>4.0666666666666664</c:v>
                </c:pt>
                <c:pt idx="16">
                  <c:v>2.5</c:v>
                </c:pt>
                <c:pt idx="17">
                  <c:v>3.6666666666666661</c:v>
                </c:pt>
                <c:pt idx="18">
                  <c:v>6.666666666666667</c:v>
                </c:pt>
                <c:pt idx="19">
                  <c:v>5.45</c:v>
                </c:pt>
                <c:pt idx="20">
                  <c:v>6.3333333333333934</c:v>
                </c:pt>
                <c:pt idx="21">
                  <c:v>6.95</c:v>
                </c:pt>
                <c:pt idx="22">
                  <c:v>6.666666666666667</c:v>
                </c:pt>
                <c:pt idx="23">
                  <c:v>7</c:v>
                </c:pt>
                <c:pt idx="24">
                  <c:v>2</c:v>
                </c:pt>
                <c:pt idx="25">
                  <c:v>8.3833333333333346</c:v>
                </c:pt>
                <c:pt idx="26">
                  <c:v>11.33333333333333</c:v>
                </c:pt>
                <c:pt idx="27">
                  <c:v>13.16666666666673</c:v>
                </c:pt>
                <c:pt idx="28">
                  <c:v>8.7833333333333332</c:v>
                </c:pt>
                <c:pt idx="29">
                  <c:v>9.3166666666667268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91033376"/>
        <c:axId val="1191030112"/>
      </c:scatterChart>
      <c:valAx>
        <c:axId val="119103337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LOC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191030112"/>
        <c:crosses val="autoZero"/>
        <c:crossBetween val="midCat"/>
      </c:valAx>
      <c:valAx>
        <c:axId val="1191030112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Hours</a:t>
                </a:r>
              </a:p>
            </c:rich>
          </c:tx>
          <c:overlay val="0"/>
        </c:title>
        <c:numFmt formatCode="0.00" sourceLinked="1"/>
        <c:majorTickMark val="out"/>
        <c:minorTickMark val="none"/>
        <c:tickLblPos val="nextTo"/>
        <c:crossAx val="1191033376"/>
        <c:crosses val="autoZero"/>
        <c:crossBetween val="midCat"/>
      </c:valAx>
    </c:plotArea>
    <c:plotVisOnly val="1"/>
    <c:dispBlanksAs val="gap"/>
    <c:showDLblsOverMax val="0"/>
  </c:chart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6827520" y="9119474"/>
            <a:ext cx="487680" cy="481726"/>
          </a:xfrm>
          <a:prstGeom prst="rect">
            <a:avLst/>
          </a:prstGeom>
        </p:spPr>
        <p:txBody>
          <a:bodyPr vert="horz" lIns="96661" tIns="48331" rIns="96661" bIns="48331" rtlCol="0" anchor="ctr"/>
          <a:lstStyle>
            <a:lvl1pPr algn="r">
              <a:defRPr sz="1300"/>
            </a:lvl1pPr>
          </a:lstStyle>
          <a:p>
            <a:pPr algn="l"/>
            <a:fld id="{697B12D4-4E44-48C5-B3AA-ECDAF4D2CE64}" type="slidenum">
              <a:rPr lang="en-US" b="1" smtClean="0"/>
              <a:pPr algn="l"/>
              <a:t>‹#›</a:t>
            </a:fld>
            <a:endParaRPr lang="en-US" b="1" dirty="0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/>
          </p:nvPr>
        </p:nvSpPr>
        <p:spPr>
          <a:xfrm>
            <a:off x="590711" y="108175"/>
            <a:ext cx="4801244" cy="481727"/>
          </a:xfrm>
          <a:prstGeom prst="rect">
            <a:avLst/>
          </a:prstGeom>
        </p:spPr>
        <p:txBody>
          <a:bodyPr vert="horz" lIns="0" tIns="96661" rIns="0" bIns="96661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590712" y="9119474"/>
            <a:ext cx="6147515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SEI_1Line_CMYK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347" y="9196060"/>
            <a:ext cx="3985763" cy="269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218430"/>
      </p:ext>
    </p:extLst>
  </p:cSld>
  <p:clrMap bg1="lt1" tx1="dk1" bg2="lt2" tx2="dk2" accent1="accent1" accent2="accent2" accent3="accent3" accent4="accent4" accent5="accent5" accent6="accent6" hlink="hlink" folHlink="folHlink"/>
  <p:extLst mod="1">
    <p:ext uri="{56416CCD-93CA-4268-BC5B-53C4BB910035}">
      <p15:sldGuideLst xmlns:p15="http://schemas.microsoft.com/office/powerpoint/2012/main">
        <p15:guide id="1" pos="358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97013" y="1200150"/>
            <a:ext cx="4321175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828076" y="9119474"/>
            <a:ext cx="487680" cy="481726"/>
          </a:xfrm>
          <a:prstGeom prst="rect">
            <a:avLst/>
          </a:prstGeom>
        </p:spPr>
        <p:txBody>
          <a:bodyPr vert="horz" lIns="96661" tIns="48331" rIns="96661" bIns="48331" rtlCol="0" anchor="ctr"/>
          <a:lstStyle>
            <a:lvl1pPr algn="l">
              <a:defRPr sz="1300" b="1"/>
            </a:lvl1pPr>
          </a:lstStyle>
          <a:p>
            <a:fld id="{30F18498-1159-498D-8DC7-E1A69C582DF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590712" y="9119474"/>
            <a:ext cx="6147515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Header Placeholder 13"/>
          <p:cNvSpPr>
            <a:spLocks noGrp="1"/>
          </p:cNvSpPr>
          <p:nvPr>
            <p:ph type="hdr" sz="quarter"/>
          </p:nvPr>
        </p:nvSpPr>
        <p:spPr>
          <a:xfrm>
            <a:off x="568959" y="101414"/>
            <a:ext cx="5022188" cy="481727"/>
          </a:xfrm>
          <a:prstGeom prst="rect">
            <a:avLst/>
          </a:prstGeom>
        </p:spPr>
        <p:txBody>
          <a:bodyPr vert="horz" lIns="0" tIns="96661" rIns="0" bIns="96661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pic>
        <p:nvPicPr>
          <p:cNvPr id="8" name="Picture 7" descr="SEI_1Line_CMYK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347" y="9196060"/>
            <a:ext cx="3985763" cy="269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02952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 mod="1">
    <p:ext uri="{620B2872-D7B9-4A21-9093-7833F8D536E1}">
      <p15:sldGuideLst xmlns:p15="http://schemas.microsoft.com/office/powerpoint/2012/main">
        <p15:guide id="1" pos="358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/>
              <a:t>This tutorial will go into the details of how PROBE Methods are evaluated for best fit based on the individual</a:t>
            </a:r>
            <a:r>
              <a:rPr lang="ja-JP" altLang="en-US"/>
              <a:t>’</a:t>
            </a:r>
            <a:r>
              <a:rPr lang="en-US"/>
              <a:t>s historical data.</a:t>
            </a:r>
          </a:p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5628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/>
              <a:t>Note the use of </a:t>
            </a:r>
            <a:r>
              <a:rPr lang="en-US" b="1" i="1"/>
              <a:t>about</a:t>
            </a:r>
            <a:r>
              <a:rPr lang="en-US"/>
              <a:t> 25% in the 2</a:t>
            </a:r>
            <a:r>
              <a:rPr lang="en-US" baseline="30000"/>
              <a:t>nd</a:t>
            </a:r>
            <a:r>
              <a:rPr lang="en-US"/>
              <a:t> and 6</a:t>
            </a:r>
            <a:r>
              <a:rPr lang="en-US" baseline="30000"/>
              <a:t>th</a:t>
            </a:r>
            <a:r>
              <a:rPr lang="en-US"/>
              <a:t> bullets. This comes explicitly from the PROBE Estimating script. The 25% is a guide not a hard criterion. Suggest to your students that if </a:t>
            </a:r>
            <a:r>
              <a:rPr lang="en-US" b="1">
                <a:latin typeface="Symbol" charset="0"/>
              </a:rPr>
              <a:t>b</a:t>
            </a:r>
            <a:r>
              <a:rPr lang="en-US" b="1" baseline="-25000"/>
              <a:t>0 </a:t>
            </a:r>
            <a:r>
              <a:rPr lang="en-US" b="1"/>
              <a:t> </a:t>
            </a:r>
            <a:r>
              <a:rPr lang="en-US"/>
              <a:t>is greater than 25% of the expected size of the program, they consult with you about using it.</a:t>
            </a:r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4142605" y="9120976"/>
            <a:ext cx="3174268" cy="483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794" tIns="0" rIns="19794" bIns="0" anchor="b"/>
          <a:lstStyle>
            <a:lvl1pPr defTabSz="99086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76754" indent="-298752" defTabSz="99086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95007" indent="-239001" defTabSz="99086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73009" indent="-239001" defTabSz="99086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151012" indent="-239001" defTabSz="99086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629014" indent="-239001" algn="ctr" defTabSz="99086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107017" indent="-239001" algn="ctr" defTabSz="99086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585020" indent="-239001" algn="ctr" defTabSz="99086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4063022" indent="-239001" algn="ctr" defTabSz="99086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>
              <a:spcBef>
                <a:spcPct val="0"/>
              </a:spcBef>
            </a:pPr>
            <a:endParaRPr lang="en-US" i="1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49709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/>
              <a:t>Historical productivity is the to date productivity for the previously developed programs.</a:t>
            </a:r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4142605" y="9120976"/>
            <a:ext cx="3174268" cy="483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794" tIns="0" rIns="19794" bIns="0" anchor="b"/>
          <a:lstStyle>
            <a:lvl1pPr defTabSz="99086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76754" indent="-298752" defTabSz="99086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95007" indent="-239001" defTabSz="99086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73009" indent="-239001" defTabSz="99086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151012" indent="-239001" defTabSz="99086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629014" indent="-239001" algn="ctr" defTabSz="99086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107017" indent="-239001" algn="ctr" defTabSz="99086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585020" indent="-239001" algn="ctr" defTabSz="99086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4063022" indent="-239001" algn="ctr" defTabSz="99086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>
              <a:spcBef>
                <a:spcPct val="0"/>
              </a:spcBef>
            </a:pPr>
            <a:endParaRPr lang="en-US" i="1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57805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6294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40744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81613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50826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70125" y="728663"/>
            <a:ext cx="2790825" cy="2093912"/>
          </a:xfrm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5026" y="3051327"/>
            <a:ext cx="5365149" cy="582706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/>
              <a:t>We display the lower portion of the PSP Size Estimating Template first as our journey will start in the lower portion.</a:t>
            </a:r>
          </a:p>
          <a:p>
            <a:pPr eaLnBrk="1" hangingPunct="1"/>
            <a:r>
              <a:rPr lang="en-US"/>
              <a:t>This slide introduces the parts of the screen with red arrows to indicate the main topics of discussion,</a:t>
            </a:r>
          </a:p>
          <a:p>
            <a:pPr eaLnBrk="1" hangingPunct="1"/>
            <a:r>
              <a:rPr lang="en-US"/>
              <a:t>While we will go into the details later, it may be a good idea here to show (with the green arrows) that Method B&amp;C</a:t>
            </a:r>
            <a:r>
              <a:rPr lang="ja-JP" altLang="en-US"/>
              <a:t>’</a:t>
            </a:r>
            <a:r>
              <a:rPr lang="en-US"/>
              <a:t>s historical data starts with Program-2 where they did estimate time for each phase for the first time, and that Method A</a:t>
            </a:r>
            <a:r>
              <a:rPr lang="ja-JP" altLang="en-US"/>
              <a:t>’</a:t>
            </a:r>
            <a:r>
              <a:rPr lang="en-US"/>
              <a:t>s historical data starts with Program-3 where they started proxy based estimating. Note the first orange arrow on Program-2 and point out that there is no </a:t>
            </a:r>
            <a:r>
              <a:rPr lang="ja-JP" altLang="en-US"/>
              <a:t>“</a:t>
            </a:r>
            <a:r>
              <a:rPr lang="en-US"/>
              <a:t>E</a:t>
            </a:r>
            <a:r>
              <a:rPr lang="ja-JP" altLang="en-US"/>
              <a:t>”</a:t>
            </a:r>
            <a:r>
              <a:rPr lang="en-US"/>
              <a:t> and then point out the second orange arrow on Program-3 where there is an </a:t>
            </a:r>
            <a:r>
              <a:rPr lang="ja-JP" altLang="en-US"/>
              <a:t>“</a:t>
            </a:r>
            <a:r>
              <a:rPr lang="en-US"/>
              <a:t>E</a:t>
            </a:r>
            <a:r>
              <a:rPr lang="ja-JP" altLang="en-US"/>
              <a:t>”</a:t>
            </a:r>
            <a:r>
              <a:rPr lang="en-US"/>
              <a:t>stimate and that with Program-3 we started building historical data on </a:t>
            </a:r>
            <a:r>
              <a:rPr lang="ja-JP" altLang="en-US"/>
              <a:t>“</a:t>
            </a:r>
            <a:r>
              <a:rPr lang="en-US"/>
              <a:t>E</a:t>
            </a:r>
            <a:r>
              <a:rPr lang="ja-JP" altLang="en-US"/>
              <a:t>”</a:t>
            </a:r>
            <a:r>
              <a:rPr lang="en-US"/>
              <a:t>stimated Proxy Size.</a:t>
            </a:r>
          </a:p>
          <a:p>
            <a:pPr eaLnBrk="1" hangingPunct="1"/>
            <a:r>
              <a:rPr lang="en-US"/>
              <a:t>Since both Method A and Method B require a minimum of 3 data points, Method B has data starting from Program-2, and Method-A from Program-3. </a:t>
            </a:r>
          </a:p>
          <a:p>
            <a:pPr eaLnBrk="1" hangingPunct="1"/>
            <a:r>
              <a:rPr lang="en-US"/>
              <a:t>Method A uses </a:t>
            </a:r>
            <a:r>
              <a:rPr lang="ja-JP" altLang="en-US"/>
              <a:t>“</a:t>
            </a:r>
            <a:r>
              <a:rPr lang="en-US"/>
              <a:t>E</a:t>
            </a:r>
            <a:r>
              <a:rPr lang="ja-JP" altLang="en-US"/>
              <a:t>”</a:t>
            </a:r>
            <a:r>
              <a:rPr lang="en-US"/>
              <a:t>stimated Proxy Size and Actual A&amp;M for </a:t>
            </a:r>
            <a:r>
              <a:rPr lang="ja-JP" altLang="en-US"/>
              <a:t>“</a:t>
            </a:r>
            <a:r>
              <a:rPr lang="en-US"/>
              <a:t>size</a:t>
            </a:r>
            <a:r>
              <a:rPr lang="ja-JP" altLang="en-US"/>
              <a:t>”</a:t>
            </a:r>
            <a:r>
              <a:rPr lang="en-US"/>
              <a:t>, and </a:t>
            </a:r>
            <a:r>
              <a:rPr lang="ja-JP" altLang="en-US"/>
              <a:t>“</a:t>
            </a:r>
            <a:r>
              <a:rPr lang="en-US"/>
              <a:t>E</a:t>
            </a:r>
            <a:r>
              <a:rPr lang="ja-JP" altLang="en-US"/>
              <a:t>”</a:t>
            </a:r>
            <a:r>
              <a:rPr lang="en-US"/>
              <a:t>stimated Proxy Size and Actual development time for </a:t>
            </a:r>
            <a:r>
              <a:rPr lang="ja-JP" altLang="en-US"/>
              <a:t>“</a:t>
            </a:r>
            <a:r>
              <a:rPr lang="en-US"/>
              <a:t>time</a:t>
            </a:r>
            <a:r>
              <a:rPr lang="ja-JP" altLang="en-US"/>
              <a:t>”</a:t>
            </a:r>
            <a:r>
              <a:rPr lang="en-US"/>
              <a:t> (The double sided red arrows in PROBE Historical Data – Method A section).</a:t>
            </a:r>
          </a:p>
          <a:p>
            <a:pPr eaLnBrk="1" hangingPunct="1"/>
            <a:r>
              <a:rPr lang="en-US"/>
              <a:t>Method B uses Planned program size and Actual program size for </a:t>
            </a:r>
            <a:r>
              <a:rPr lang="ja-JP" altLang="en-US"/>
              <a:t>“</a:t>
            </a:r>
            <a:r>
              <a:rPr lang="en-US"/>
              <a:t>size</a:t>
            </a:r>
            <a:r>
              <a:rPr lang="ja-JP" altLang="en-US"/>
              <a:t>”</a:t>
            </a:r>
            <a:r>
              <a:rPr lang="en-US"/>
              <a:t>, and Planned program size and Actual development time for </a:t>
            </a:r>
            <a:r>
              <a:rPr lang="ja-JP" altLang="en-US"/>
              <a:t>“</a:t>
            </a:r>
            <a:r>
              <a:rPr lang="en-US"/>
              <a:t>time</a:t>
            </a:r>
            <a:r>
              <a:rPr lang="ja-JP" altLang="en-US"/>
              <a:t>”</a:t>
            </a:r>
            <a:r>
              <a:rPr lang="en-US"/>
              <a:t> (The double sided red arrows in PROBE Historical Data – Method B and C section).</a:t>
            </a:r>
          </a:p>
          <a:p>
            <a:pPr eaLnBrk="1" hangingPunct="1"/>
            <a:r>
              <a:rPr lang="en-US"/>
              <a:t>Point to blue arrows and remind that they can scroll through and view the historical data for all the programs they have developed so far.</a:t>
            </a:r>
          </a:p>
          <a:p>
            <a:pPr eaLnBrk="1" hangingPunct="1"/>
            <a:r>
              <a:rPr lang="en-US"/>
              <a:t>Have the class go into their student tools and acknowledge that the entire class is now familiar with this part of the PSP Size Estimating Template.</a:t>
            </a:r>
          </a:p>
        </p:txBody>
      </p:sp>
    </p:spTree>
    <p:extLst>
      <p:ext uri="{BB962C8B-B14F-4D97-AF65-F5344CB8AC3E}">
        <p14:creationId xmlns:p14="http://schemas.microsoft.com/office/powerpoint/2010/main" val="107565135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82825" y="728663"/>
            <a:ext cx="2765425" cy="2074862"/>
          </a:xfrm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5026" y="3051327"/>
            <a:ext cx="5365149" cy="582706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/>
              <a:t>This slide is a refresher to get everyone</a:t>
            </a:r>
            <a:r>
              <a:rPr lang="ja-JP" altLang="en-US"/>
              <a:t>’</a:t>
            </a:r>
            <a:r>
              <a:rPr lang="en-US"/>
              <a:t>s understanding on the same page.</a:t>
            </a:r>
          </a:p>
          <a:p>
            <a:pPr eaLnBrk="1" hangingPunct="1"/>
            <a:r>
              <a:rPr lang="en-US"/>
              <a:t>We are interested in two derived measures: A = BA + PA and E = BA + PA + M.</a:t>
            </a:r>
          </a:p>
          <a:p>
            <a:pPr eaLnBrk="1" hangingPunct="1"/>
            <a:r>
              <a:rPr lang="en-US"/>
              <a:t>It is a good idea to remove any confusion about </a:t>
            </a:r>
            <a:r>
              <a:rPr lang="ja-JP" altLang="en-US"/>
              <a:t>“</a:t>
            </a:r>
            <a:r>
              <a:rPr lang="en-US"/>
              <a:t>base</a:t>
            </a:r>
            <a:r>
              <a:rPr lang="ja-JP" altLang="en-US"/>
              <a:t>”</a:t>
            </a:r>
            <a:r>
              <a:rPr lang="en-US"/>
              <a:t> and </a:t>
            </a:r>
            <a:r>
              <a:rPr lang="ja-JP" altLang="en-US"/>
              <a:t>“</a:t>
            </a:r>
            <a:r>
              <a:rPr lang="en-US"/>
              <a:t>reused</a:t>
            </a:r>
            <a:r>
              <a:rPr lang="ja-JP" altLang="en-US"/>
              <a:t>”</a:t>
            </a:r>
            <a:r>
              <a:rPr lang="en-US"/>
              <a:t> here, if there is any!</a:t>
            </a:r>
          </a:p>
          <a:p>
            <a:pPr eaLnBrk="1" hangingPunct="1"/>
            <a:r>
              <a:rPr lang="en-US"/>
              <a:t>Also remind the students that if most of the newly added parts are of medium size it is indicative of a good conceptual design, not too detailed where many parts are too small, and not too high level where many parts are too large. </a:t>
            </a:r>
          </a:p>
        </p:txBody>
      </p:sp>
    </p:spTree>
    <p:extLst>
      <p:ext uri="{BB962C8B-B14F-4D97-AF65-F5344CB8AC3E}">
        <p14:creationId xmlns:p14="http://schemas.microsoft.com/office/powerpoint/2010/main" val="311429810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79650" y="728663"/>
            <a:ext cx="2792413" cy="2093912"/>
          </a:xfrm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5026" y="3051327"/>
            <a:ext cx="5365149" cy="582706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/>
              <a:t>We show on the slide where the data is coming from for use in Method A.</a:t>
            </a:r>
          </a:p>
          <a:p>
            <a:pPr eaLnBrk="1" hangingPunct="1"/>
            <a:r>
              <a:rPr lang="en-US"/>
              <a:t>Also mention that it is discouraged to mark a data point as an outlier as fluctuation is normal and evaluation should be deferred until substantial amount of data is collected.</a:t>
            </a:r>
          </a:p>
          <a:p>
            <a:pPr eaLnBrk="1" hangingPunct="1"/>
            <a:endParaRPr lang="en-US"/>
          </a:p>
          <a:p>
            <a:pPr eaLnBrk="1" hangingPunct="1"/>
            <a:r>
              <a:rPr lang="en-US"/>
              <a:t>Note that just viewing the chart does not constitute careful evaluation.</a:t>
            </a:r>
          </a:p>
          <a:p>
            <a:pPr eaLnBrk="1" hangingPunct="1"/>
            <a:endParaRPr lang="en-US"/>
          </a:p>
          <a:p>
            <a:pPr eaLnBrk="1" hangingPunct="1"/>
            <a:r>
              <a:rPr lang="en-US"/>
              <a:t>Method A</a:t>
            </a:r>
            <a:r>
              <a:rPr lang="ja-JP" altLang="en-US"/>
              <a:t>’</a:t>
            </a:r>
            <a:r>
              <a:rPr lang="en-US"/>
              <a:t>s historical data starts with Program-3 where they started proxy based estimating. </a:t>
            </a:r>
          </a:p>
        </p:txBody>
      </p:sp>
    </p:spTree>
    <p:extLst>
      <p:ext uri="{BB962C8B-B14F-4D97-AF65-F5344CB8AC3E}">
        <p14:creationId xmlns:p14="http://schemas.microsoft.com/office/powerpoint/2010/main" val="402368199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79650" y="728663"/>
            <a:ext cx="2792413" cy="2093912"/>
          </a:xfrm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5026" y="3051327"/>
            <a:ext cx="5365149" cy="582706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/>
              <a:t>Note that based on an individual</a:t>
            </a:r>
            <a:r>
              <a:rPr lang="ja-JP" altLang="en-US"/>
              <a:t>’</a:t>
            </a:r>
            <a:r>
              <a:rPr lang="en-US"/>
              <a:t>s perception a visually drawn regression line may or may not be accurate!</a:t>
            </a:r>
          </a:p>
          <a:p>
            <a:pPr eaLnBrk="1" hangingPunct="1"/>
            <a:r>
              <a:rPr lang="en-US"/>
              <a:t>On this example explain that when the data point circled in red is marked as an outlier we get a pretty good regression, but this would be the wrong approach as there are too few data points to make a sound judgment call!</a:t>
            </a:r>
          </a:p>
          <a:p>
            <a:pPr eaLnBrk="1" hangingPunct="1"/>
            <a:endParaRPr lang="en-US"/>
          </a:p>
          <a:p>
            <a:pPr eaLnBrk="1" hangingPunct="1"/>
            <a:r>
              <a:rPr lang="en-US"/>
              <a:t>Note: Student tool does not draw a </a:t>
            </a:r>
            <a:r>
              <a:rPr lang="en-US">
                <a:solidFill>
                  <a:srgbClr val="0070C0"/>
                </a:solidFill>
              </a:rPr>
              <a:t>regression line</a:t>
            </a:r>
            <a:r>
              <a:rPr lang="en-US"/>
              <a:t>. It is best to go back to PROBE Size Estimating Template and look at the </a:t>
            </a:r>
            <a:r>
              <a:rPr lang="en-US" u="sng"/>
              <a:t>calculated</a:t>
            </a:r>
            <a:r>
              <a:rPr lang="en-US"/>
              <a:t> correlation value and regression parameters!</a:t>
            </a:r>
          </a:p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8783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73300" y="731838"/>
            <a:ext cx="2767013" cy="2074862"/>
          </a:xfrm>
          <a:ln cap="flat"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699" y="3048027"/>
            <a:ext cx="5361804" cy="5832011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7312" tIns="49480" rIns="97312" bIns="49480"/>
          <a:lstStyle/>
          <a:p>
            <a:pPr defTabSz="965964"/>
            <a:r>
              <a:rPr lang="en-US"/>
              <a:t>We will provide a refresher for the class and go over the PSP Size Estimating Template in the student tool. </a:t>
            </a:r>
          </a:p>
          <a:p>
            <a:pPr defTabSz="965964"/>
            <a:r>
              <a:rPr lang="en-US"/>
              <a:t>It may be a good idea to have the students bring up their student tool. </a:t>
            </a:r>
          </a:p>
          <a:p>
            <a:pPr defTabSz="965964"/>
            <a:r>
              <a:rPr lang="en-US"/>
              <a:t>Engaging the class to look at their tool will also help keep the focus on the tutorial and eliminate internet surfing and email correspondence during the lecture. </a:t>
            </a:r>
          </a:p>
        </p:txBody>
      </p:sp>
    </p:spTree>
    <p:extLst>
      <p:ext uri="{BB962C8B-B14F-4D97-AF65-F5344CB8AC3E}">
        <p14:creationId xmlns:p14="http://schemas.microsoft.com/office/powerpoint/2010/main" val="391773846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78063" y="728663"/>
            <a:ext cx="2816225" cy="2112962"/>
          </a:xfrm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5026" y="3051327"/>
            <a:ext cx="5365149" cy="582706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/>
              <a:t>Explain that this is the </a:t>
            </a:r>
            <a:r>
              <a:rPr lang="ja-JP" altLang="en-US"/>
              <a:t>“</a:t>
            </a:r>
            <a:r>
              <a:rPr lang="en-US"/>
              <a:t>advanced</a:t>
            </a:r>
            <a:r>
              <a:rPr lang="ja-JP" altLang="en-US"/>
              <a:t>”</a:t>
            </a:r>
            <a:r>
              <a:rPr lang="en-US"/>
              <a:t> course and the students should feel pretty comfortable exploring the options on the tool and get familiar with them.</a:t>
            </a:r>
          </a:p>
          <a:p>
            <a:pPr eaLnBrk="1" hangingPunct="1"/>
            <a:endParaRPr lang="en-US"/>
          </a:p>
          <a:p>
            <a:pPr eaLnBrk="1" hangingPunct="1"/>
            <a:r>
              <a:rPr lang="en-US"/>
              <a:t>Note: </a:t>
            </a:r>
            <a:r>
              <a:rPr lang="en-US" b="1">
                <a:solidFill>
                  <a:srgbClr val="FF0000"/>
                </a:solidFill>
              </a:rPr>
              <a:t>Correlation changed drastically in this example!</a:t>
            </a:r>
          </a:p>
        </p:txBody>
      </p:sp>
    </p:spTree>
    <p:extLst>
      <p:ext uri="{BB962C8B-B14F-4D97-AF65-F5344CB8AC3E}">
        <p14:creationId xmlns:p14="http://schemas.microsoft.com/office/powerpoint/2010/main" val="251314837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79650" y="728663"/>
            <a:ext cx="2792413" cy="2093912"/>
          </a:xfrm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5026" y="3051327"/>
            <a:ext cx="5365149" cy="582706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/>
              <a:t>Tell the students that marking a data point as outlier does not delete the historical data on that program, the PROBE will be blind to that program</a:t>
            </a:r>
            <a:r>
              <a:rPr lang="ja-JP" altLang="en-US"/>
              <a:t>’</a:t>
            </a:r>
            <a:r>
              <a:rPr lang="en-US"/>
              <a:t>s data. </a:t>
            </a:r>
          </a:p>
        </p:txBody>
      </p:sp>
    </p:spTree>
    <p:extLst>
      <p:ext uri="{BB962C8B-B14F-4D97-AF65-F5344CB8AC3E}">
        <p14:creationId xmlns:p14="http://schemas.microsoft.com/office/powerpoint/2010/main" val="49539862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4142605" y="9120976"/>
            <a:ext cx="3174268" cy="483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794" tIns="0" rIns="19794" bIns="0" anchor="b"/>
          <a:lstStyle>
            <a:lvl1pPr defTabSz="99086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76754" indent="-298752" defTabSz="99086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95007" indent="-239001" defTabSz="99086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73009" indent="-239001" defTabSz="99086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151012" indent="-239001" defTabSz="99086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629014" indent="-239001" algn="ctr" defTabSz="99086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107017" indent="-239001" algn="ctr" defTabSz="99086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585020" indent="-239001" algn="ctr" defTabSz="99086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4063022" indent="-239001" algn="ctr" defTabSz="99086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0"/>
              </a:spcBef>
            </a:pPr>
            <a:endParaRPr lang="en-US" i="1">
              <a:solidFill>
                <a:srgbClr val="000000"/>
              </a:solidFill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559399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4142605" y="9120976"/>
            <a:ext cx="3174268" cy="483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794" tIns="0" rIns="19794" bIns="0" anchor="b"/>
          <a:lstStyle>
            <a:lvl1pPr defTabSz="99086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76754" indent="-298752" defTabSz="99086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95007" indent="-239001" defTabSz="99086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73009" indent="-239001" defTabSz="99086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151012" indent="-239001" defTabSz="99086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629014" indent="-239001" algn="ctr" defTabSz="99086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107017" indent="-239001" algn="ctr" defTabSz="99086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585020" indent="-239001" algn="ctr" defTabSz="99086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4063022" indent="-239001" algn="ctr" defTabSz="99086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0"/>
              </a:spcBef>
            </a:pPr>
            <a:endParaRPr lang="en-US" i="1">
              <a:solidFill>
                <a:srgbClr val="000000"/>
              </a:solidFill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630923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66950" y="728663"/>
            <a:ext cx="2816225" cy="2112962"/>
          </a:xfrm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5026" y="3051327"/>
            <a:ext cx="5365149" cy="582706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/>
              <a:t>Note that the </a:t>
            </a:r>
            <a:r>
              <a:rPr lang="ja-JP" altLang="en-US"/>
              <a:t>“</a:t>
            </a:r>
            <a:r>
              <a:rPr lang="en-US"/>
              <a:t>near zero, less than about 25%</a:t>
            </a:r>
            <a:r>
              <a:rPr lang="ja-JP" altLang="en-US"/>
              <a:t>”</a:t>
            </a:r>
            <a:r>
              <a:rPr lang="en-US"/>
              <a:t> criteria comes directly from the PROBE script.</a:t>
            </a:r>
          </a:p>
          <a:p>
            <a:pPr eaLnBrk="1" hangingPunct="1"/>
            <a:endParaRPr lang="en-US"/>
          </a:p>
          <a:p>
            <a:pPr eaLnBrk="1" hangingPunct="1"/>
            <a:r>
              <a:rPr lang="en-US"/>
              <a:t>Method A fits the selection criteria, so it should be selected.</a:t>
            </a:r>
          </a:p>
          <a:p>
            <a:pPr eaLnBrk="1" hangingPunct="1"/>
            <a:endParaRPr lang="en-US"/>
          </a:p>
          <a:p>
            <a:pPr eaLnBrk="1" hangingPunct="1"/>
            <a:r>
              <a:rPr lang="en-US"/>
              <a:t>A couple things to note about the prediction interval</a:t>
            </a:r>
          </a:p>
          <a:p>
            <a:pPr marL="741900" lvl="1" indent="-285474">
              <a:buFontTx/>
              <a:buChar char="•"/>
            </a:pPr>
            <a:r>
              <a:rPr lang="en-US"/>
              <a:t>It is not part of the selection criteria for the method choice.</a:t>
            </a:r>
          </a:p>
          <a:p>
            <a:pPr marL="741900" lvl="1" indent="-285474">
              <a:buFontTx/>
              <a:buChar char="•"/>
            </a:pPr>
            <a:r>
              <a:rPr lang="en-US"/>
              <a:t>The magnitude of the prediction interval is mainly affected by 2 items</a:t>
            </a:r>
          </a:p>
          <a:p>
            <a:pPr marL="1141895" lvl="2" indent="-227384">
              <a:buFontTx/>
              <a:buChar char="•"/>
            </a:pPr>
            <a:r>
              <a:rPr lang="en-US"/>
              <a:t>the variation of the historical data about the regression line</a:t>
            </a:r>
          </a:p>
          <a:p>
            <a:pPr marL="1141895" lvl="2" indent="-227384">
              <a:buFontTx/>
              <a:buChar char="•"/>
            </a:pPr>
            <a:r>
              <a:rPr lang="en-US"/>
              <a:t>The </a:t>
            </a:r>
            <a:r>
              <a:rPr lang="ja-JP" altLang="en-US"/>
              <a:t>“</a:t>
            </a:r>
            <a:r>
              <a:rPr lang="en-US"/>
              <a:t>distance</a:t>
            </a:r>
            <a:r>
              <a:rPr lang="ja-JP" altLang="en-US"/>
              <a:t>”</a:t>
            </a:r>
            <a:r>
              <a:rPr lang="en-US"/>
              <a:t> of the new estimated proxy size (E) from the historical data</a:t>
            </a:r>
          </a:p>
          <a:p>
            <a:pPr marL="741900" lvl="1" indent="-285474">
              <a:buFontTx/>
              <a:buChar char="•"/>
            </a:pPr>
            <a:r>
              <a:rPr lang="en-US"/>
              <a:t>The larger either of these is, the larger the prediction interval is</a:t>
            </a:r>
          </a:p>
          <a:p>
            <a:pPr marL="741900" lvl="1" indent="-285474">
              <a:buFontTx/>
              <a:buChar char="•"/>
            </a:pPr>
            <a:r>
              <a:rPr lang="en-US"/>
              <a:t>In this example, the variation of the historical data about the regression line is </a:t>
            </a:r>
            <a:r>
              <a:rPr lang="ja-JP" altLang="en-US"/>
              <a:t>“</a:t>
            </a:r>
            <a:r>
              <a:rPr lang="en-US"/>
              <a:t>small</a:t>
            </a:r>
            <a:r>
              <a:rPr lang="ja-JP" altLang="en-US"/>
              <a:t>”</a:t>
            </a:r>
            <a:r>
              <a:rPr lang="en-US"/>
              <a:t> – see the earlier charts. But the </a:t>
            </a:r>
            <a:r>
              <a:rPr lang="ja-JP" altLang="en-US"/>
              <a:t>“</a:t>
            </a:r>
            <a:r>
              <a:rPr lang="en-US"/>
              <a:t>distance</a:t>
            </a:r>
            <a:r>
              <a:rPr lang="ja-JP" altLang="en-US"/>
              <a:t>”</a:t>
            </a:r>
            <a:r>
              <a:rPr lang="en-US"/>
              <a:t> of the new estimated proxy size from the historical data is </a:t>
            </a:r>
            <a:r>
              <a:rPr lang="ja-JP" altLang="en-US"/>
              <a:t>“</a:t>
            </a:r>
            <a:r>
              <a:rPr lang="en-US"/>
              <a:t>large</a:t>
            </a:r>
            <a:r>
              <a:rPr lang="ja-JP" altLang="en-US"/>
              <a:t>”</a:t>
            </a:r>
            <a:r>
              <a:rPr lang="en-US"/>
              <a:t>. So although the historical data has little fluctuation, because the new estimated proxy size (e) is well outside the range of the existing data, the prediction interval is large.</a:t>
            </a:r>
          </a:p>
        </p:txBody>
      </p:sp>
    </p:spTree>
    <p:extLst>
      <p:ext uri="{BB962C8B-B14F-4D97-AF65-F5344CB8AC3E}">
        <p14:creationId xmlns:p14="http://schemas.microsoft.com/office/powerpoint/2010/main" val="281341676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4142605" y="9120976"/>
            <a:ext cx="3174268" cy="483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794" tIns="0" rIns="19794" bIns="0" anchor="b"/>
          <a:lstStyle>
            <a:lvl1pPr defTabSz="99086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76754" indent="-298752" defTabSz="99086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95007" indent="-239001" defTabSz="99086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73009" indent="-239001" defTabSz="99086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151012" indent="-239001" defTabSz="99086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629014" indent="-239001" algn="ctr" defTabSz="99086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107017" indent="-239001" algn="ctr" defTabSz="99086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585020" indent="-239001" algn="ctr" defTabSz="99086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4063022" indent="-239001" algn="ctr" defTabSz="99086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0"/>
              </a:spcBef>
            </a:pPr>
            <a:endParaRPr lang="en-US" i="1">
              <a:solidFill>
                <a:srgbClr val="000000"/>
              </a:solidFill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89716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4142605" y="9120976"/>
            <a:ext cx="3174268" cy="483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794" tIns="0" rIns="19794" bIns="0" anchor="b"/>
          <a:lstStyle>
            <a:lvl1pPr defTabSz="99086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76754" indent="-298752" defTabSz="99086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95007" indent="-239001" defTabSz="99086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73009" indent="-239001" defTabSz="99086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151012" indent="-239001" defTabSz="99086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629014" indent="-239001" algn="ctr" defTabSz="99086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107017" indent="-239001" algn="ctr" defTabSz="99086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585020" indent="-239001" algn="ctr" defTabSz="99086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4063022" indent="-239001" algn="ctr" defTabSz="99086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0"/>
              </a:spcBef>
            </a:pPr>
            <a:endParaRPr lang="en-US" i="1">
              <a:solidFill>
                <a:srgbClr val="000000"/>
              </a:solidFill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763692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79650" y="728663"/>
            <a:ext cx="2792413" cy="2093912"/>
          </a:xfrm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5026" y="3051327"/>
            <a:ext cx="5365149" cy="582706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82522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/>
              <a:t>Note that historical productivity is LOC/Hr, so we multiply the result by 60 to get the per minute value!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47771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70125" y="728663"/>
            <a:ext cx="2790825" cy="2093912"/>
          </a:xfrm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5026" y="3051327"/>
            <a:ext cx="5365149" cy="582706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319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4142605" y="9120976"/>
            <a:ext cx="3174268" cy="483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794" tIns="0" rIns="19794" bIns="0" anchor="b"/>
          <a:lstStyle>
            <a:lvl1pPr defTabSz="99086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76754" indent="-298752" defTabSz="99086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95007" indent="-239001" defTabSz="99086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73009" indent="-239001" defTabSz="99086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151012" indent="-239001" defTabSz="99086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629014" indent="-239001" algn="ctr" defTabSz="99086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107017" indent="-239001" algn="ctr" defTabSz="99086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585020" indent="-239001" algn="ctr" defTabSz="99086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4063022" indent="-239001" algn="ctr" defTabSz="99086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>
              <a:spcBef>
                <a:spcPct val="0"/>
              </a:spcBef>
            </a:pPr>
            <a:endParaRPr lang="en-US" i="1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959490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70125" y="728663"/>
            <a:ext cx="2790825" cy="2093912"/>
          </a:xfrm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5026" y="3051327"/>
            <a:ext cx="5365149" cy="582706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/>
              <a:t>We show on the slide where the data is coming from for use in Method B.</a:t>
            </a:r>
          </a:p>
          <a:p>
            <a:pPr eaLnBrk="1" hangingPunct="1"/>
            <a:r>
              <a:rPr lang="en-US"/>
              <a:t>Also mention that it is discouraged to mark a data point as an outlier as fluctuation is normal and evaluation should be deferred until substantial amount of data is collected.</a:t>
            </a:r>
          </a:p>
        </p:txBody>
      </p:sp>
    </p:spTree>
    <p:extLst>
      <p:ext uri="{BB962C8B-B14F-4D97-AF65-F5344CB8AC3E}">
        <p14:creationId xmlns:p14="http://schemas.microsoft.com/office/powerpoint/2010/main" val="377492235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4142605" y="9120976"/>
            <a:ext cx="3174268" cy="483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794" tIns="0" rIns="19794" bIns="0" anchor="b"/>
          <a:lstStyle>
            <a:lvl1pPr defTabSz="99086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76754" indent="-298752" defTabSz="99086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95007" indent="-239001" defTabSz="99086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73009" indent="-239001" defTabSz="99086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151012" indent="-239001" defTabSz="99086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629014" indent="-239001" algn="ctr" defTabSz="99086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107017" indent="-239001" algn="ctr" defTabSz="99086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585020" indent="-239001" algn="ctr" defTabSz="99086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4063022" indent="-239001" algn="ctr" defTabSz="99086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>
              <a:spcBef>
                <a:spcPct val="0"/>
              </a:spcBef>
            </a:pPr>
            <a:endParaRPr lang="en-US" i="1">
              <a:latin typeface="Times New Roman" charset="0"/>
            </a:endParaRPr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70125" y="728663"/>
            <a:ext cx="2790825" cy="2093912"/>
          </a:xfrm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5026" y="3051327"/>
            <a:ext cx="5365149" cy="582706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/>
              <a:t>In this example, the Time selection criteria was not met by Method A, then we came into Method B and found it to be acceptable</a:t>
            </a:r>
          </a:p>
        </p:txBody>
      </p:sp>
    </p:spTree>
    <p:extLst>
      <p:ext uri="{BB962C8B-B14F-4D97-AF65-F5344CB8AC3E}">
        <p14:creationId xmlns:p14="http://schemas.microsoft.com/office/powerpoint/2010/main" val="326575619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73300" y="731838"/>
            <a:ext cx="2767013" cy="2074862"/>
          </a:xfrm>
          <a:ln cap="flat"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699" y="3048027"/>
            <a:ext cx="5361804" cy="5832011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lIns="97312" tIns="49480" rIns="97312" bIns="49480"/>
          <a:lstStyle/>
          <a:p>
            <a:pPr defTabSz="965964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78799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51075" y="720725"/>
            <a:ext cx="2813050" cy="2109788"/>
          </a:xfrm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1383" y="3051327"/>
            <a:ext cx="6512435" cy="5828711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9861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4292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1517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/>
              <a:t>Note, there is always the possibility that a high correlation was the result of chance (just a random event) and there is not a real cause and effect relationship between the two data sets. Significance is measure of that probability.</a:t>
            </a:r>
          </a:p>
          <a:p>
            <a:endParaRPr lang="en-US"/>
          </a:p>
          <a:p>
            <a:r>
              <a:rPr lang="en-US"/>
              <a:t>The point here is that when you have only a small number of data points in the regression and you get a good correlation, you should also check the significance measure to determine if the relation is likely due to chance and is not a true cause/effect relationship. </a:t>
            </a:r>
          </a:p>
          <a:p>
            <a:endParaRPr lang="en-US"/>
          </a:p>
          <a:p>
            <a:r>
              <a:rPr lang="en-US"/>
              <a:t>The students will implement the significance calculation in assignment on day 3 of this course.</a:t>
            </a:r>
          </a:p>
        </p:txBody>
      </p:sp>
    </p:spTree>
    <p:extLst>
      <p:ext uri="{BB962C8B-B14F-4D97-AF65-F5344CB8AC3E}">
        <p14:creationId xmlns:p14="http://schemas.microsoft.com/office/powerpoint/2010/main" val="7308092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4142605" y="9120976"/>
            <a:ext cx="3174268" cy="483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794" tIns="0" rIns="19794" bIns="0" anchor="b"/>
          <a:lstStyle>
            <a:lvl1pPr defTabSz="99086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76754" indent="-298752" defTabSz="99086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95007" indent="-239001" defTabSz="99086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73009" indent="-239001" defTabSz="99086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151012" indent="-239001" defTabSz="99086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629014" indent="-239001" algn="ctr" defTabSz="99086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107017" indent="-239001" algn="ctr" defTabSz="99086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585020" indent="-239001" algn="ctr" defTabSz="99086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4063022" indent="-239001" algn="ctr" defTabSz="99086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/>
            <a:endParaRPr lang="en-US" i="1">
              <a:latin typeface="Times New Roman" charset="0"/>
            </a:endParaRPr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65363" y="728663"/>
            <a:ext cx="2782887" cy="2087562"/>
          </a:xfrm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5026" y="3069479"/>
            <a:ext cx="5365149" cy="5808908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/>
              <a:t>Note that beta0 is not strictly overhead (LOC or time), it also accounts for a consistent constant estimating bias.</a:t>
            </a:r>
          </a:p>
        </p:txBody>
      </p:sp>
    </p:spTree>
    <p:extLst>
      <p:ext uri="{BB962C8B-B14F-4D97-AF65-F5344CB8AC3E}">
        <p14:creationId xmlns:p14="http://schemas.microsoft.com/office/powerpoint/2010/main" val="12559259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cs typeface="Arial" charset="0"/>
              </a:rPr>
              <a:t>It</a:t>
            </a:r>
            <a:r>
              <a:rPr lang="ja-JP" altLang="en-US">
                <a:cs typeface="Arial" charset="0"/>
              </a:rPr>
              <a:t>’</a:t>
            </a:r>
            <a:r>
              <a:rPr lang="en-US">
                <a:cs typeface="Arial" charset="0"/>
              </a:rPr>
              <a:t>s important to note that negative values of beta0 are valid. They can arise due to a constant estimating bias to overestimate. The regression compensates for this tendency to overestimate by a constant amount with a negative beta0.</a:t>
            </a:r>
          </a:p>
          <a:p>
            <a:endParaRPr lang="en-US">
              <a:cs typeface="Arial" charset="0"/>
            </a:endParaRPr>
          </a:p>
          <a:p>
            <a:r>
              <a:rPr lang="en-US">
                <a:cs typeface="Arial" charset="0"/>
              </a:rPr>
              <a:t>Note that the absolute value of  B0 is used in the PROBE method selection scripts.  A small negative B0 is acceptable because it will not make the estimate unreasonable. The script guidelines work well enough for planning purposes. </a:t>
            </a:r>
          </a:p>
          <a:p>
            <a:endParaRPr 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97075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4142605" y="9120976"/>
            <a:ext cx="3174268" cy="483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794" tIns="0" rIns="19794" bIns="0" anchor="b"/>
          <a:lstStyle>
            <a:lvl1pPr defTabSz="99086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76754" indent="-298752" defTabSz="99086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95007" indent="-239001" defTabSz="99086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73009" indent="-239001" defTabSz="99086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151012" indent="-239001" defTabSz="99086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629014" indent="-239001" algn="ctr" defTabSz="99086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107017" indent="-239001" algn="ctr" defTabSz="99086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585020" indent="-239001" algn="ctr" defTabSz="99086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4063022" indent="-239001" algn="ctr" defTabSz="99086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>
              <a:spcBef>
                <a:spcPct val="0"/>
              </a:spcBef>
            </a:pPr>
            <a:endParaRPr lang="en-US" i="1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34517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026"/>
          <a:stretch/>
        </p:blipFill>
        <p:spPr>
          <a:xfrm>
            <a:off x="6059156" y="0"/>
            <a:ext cx="3084843" cy="63754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 bwMode="auto">
          <a:xfrm>
            <a:off x="2" y="-17418"/>
            <a:ext cx="6059154" cy="6400800"/>
          </a:xfrm>
          <a:prstGeom prst="rect">
            <a:avLst/>
          </a:prstGeom>
          <a:solidFill>
            <a:srgbClr val="005695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endParaRPr lang="en-US" sz="2000" b="1" dirty="0" smtClean="0">
              <a:solidFill>
                <a:prstClr val="black"/>
              </a:solidFill>
              <a:latin typeface="Arial" charset="0"/>
              <a:ea typeface="ＭＳ Ｐゴシック" pitchFamily="1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92113" y="266700"/>
            <a:ext cx="4789487" cy="3657600"/>
          </a:xfrm>
        </p:spPr>
        <p:txBody>
          <a:bodyPr anchor="b">
            <a:normAutofit/>
          </a:bodyPr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</a:t>
            </a:r>
            <a:br>
              <a:rPr lang="en-US" dirty="0" smtClean="0"/>
            </a:br>
            <a:r>
              <a:rPr lang="en-US" dirty="0" smtClean="0"/>
              <a:t>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2113" y="4076700"/>
            <a:ext cx="4789487" cy="12954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81000" y="5493287"/>
            <a:ext cx="4789487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Software Engineering Institute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Carnegie Mellon University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Pittsburgh, PA  15213</a:t>
            </a:r>
          </a:p>
        </p:txBody>
      </p:sp>
      <p:sp>
        <p:nvSpPr>
          <p:cNvPr id="15" name="Rectangle 14"/>
          <p:cNvSpPr/>
          <p:nvPr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13" name="Rectangle 73"/>
          <p:cNvSpPr>
            <a:spLocks noChangeArrowheads="1"/>
          </p:cNvSpPr>
          <p:nvPr/>
        </p:nvSpPr>
        <p:spPr bwMode="white">
          <a:xfrm>
            <a:off x="4413250" y="6411779"/>
            <a:ext cx="2019300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baseline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502400" y="6411779"/>
            <a:ext cx="187325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 smtClean="0">
                <a:solidFill>
                  <a:srgbClr val="FFFFFF"/>
                </a:solidFill>
                <a:latin typeface="Arial"/>
                <a:cs typeface="Arial"/>
              </a:rPr>
              <a:t>This material has been approved for public release and unlimited distribution. Please see Copyright notice for non-US Government use and distribution.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16" name="Picture Placeholder 5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026"/>
          <a:stretch/>
        </p:blipFill>
        <p:spPr>
          <a:xfrm>
            <a:off x="6059156" y="0"/>
            <a:ext cx="3084843" cy="6375400"/>
          </a:xfrm>
          <a:prstGeom prst="rect">
            <a:avLst/>
          </a:prstGeom>
        </p:spPr>
      </p:pic>
      <p:sp>
        <p:nvSpPr>
          <p:cNvPr id="17" name="Rectangle 16"/>
          <p:cNvSpPr/>
          <p:nvPr userDrawn="1"/>
        </p:nvSpPr>
        <p:spPr bwMode="auto">
          <a:xfrm>
            <a:off x="2" y="-17418"/>
            <a:ext cx="6059154" cy="6400800"/>
          </a:xfrm>
          <a:prstGeom prst="rect">
            <a:avLst/>
          </a:prstGeom>
          <a:solidFill>
            <a:srgbClr val="005695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endParaRPr lang="en-US" sz="2000" b="1" dirty="0" smtClean="0">
              <a:solidFill>
                <a:prstClr val="black"/>
              </a:solidFill>
              <a:latin typeface="Arial" charset="0"/>
              <a:ea typeface="ＭＳ Ｐゴシック" pitchFamily="1" charset="-128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381000" y="5493287"/>
            <a:ext cx="4789487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Software Engineering Institute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Carnegie Mellon University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Pittsburgh, PA  15213</a:t>
            </a:r>
          </a:p>
        </p:txBody>
      </p:sp>
      <p:sp>
        <p:nvSpPr>
          <p:cNvPr id="19" name="Rectangle 18"/>
          <p:cNvSpPr/>
          <p:nvPr userDrawn="1"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21" name="Rectangle 73"/>
          <p:cNvSpPr>
            <a:spLocks noChangeArrowheads="1"/>
          </p:cNvSpPr>
          <p:nvPr userDrawn="1"/>
        </p:nvSpPr>
        <p:spPr bwMode="white">
          <a:xfrm>
            <a:off x="4413250" y="6411779"/>
            <a:ext cx="2019300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sz="600" b="0" spc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 userDrawn="1"/>
        </p:nvSpPr>
        <p:spPr>
          <a:xfrm>
            <a:off x="6502400" y="6411779"/>
            <a:ext cx="187325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 smtClean="0">
                <a:solidFill>
                  <a:srgbClr val="FFFFFF"/>
                </a:solidFill>
                <a:latin typeface="Arial"/>
                <a:cs typeface="Arial"/>
              </a:rPr>
              <a:t>This material has been approved for public release and unlimited distribution. Please see Copyright notice for non-US Government use and distribution.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591440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ajo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81000" y="1143000"/>
            <a:ext cx="5524499" cy="495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Click to insert Image or Table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57900" y="1076898"/>
            <a:ext cx="2666999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40115736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546100"/>
            <a:ext cx="8505825" cy="3413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1447800"/>
            <a:ext cx="4151313" cy="464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8513" y="1447800"/>
            <a:ext cx="4151312" cy="464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266156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546100"/>
            <a:ext cx="8505825" cy="3413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04800" y="1447800"/>
            <a:ext cx="8455025" cy="46482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1107427418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78521237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933" y="1081757"/>
            <a:ext cx="8320035" cy="501424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401934" y="40192"/>
            <a:ext cx="4093866" cy="146304"/>
          </a:xfrm>
        </p:spPr>
        <p:txBody>
          <a:bodyPr anchor="t" anchorCtr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10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Section (optional)</a:t>
            </a:r>
            <a:endParaRPr lang="en-US" dirty="0"/>
          </a:p>
        </p:txBody>
      </p:sp>
      <p:sp>
        <p:nvSpPr>
          <p:cNvPr id="7" name="Picture Placeholder 9"/>
          <p:cNvSpPr>
            <a:spLocks noGrp="1"/>
          </p:cNvSpPr>
          <p:nvPr>
            <p:ph type="pic" sz="quarter" idx="11" hasCustomPrompt="1"/>
          </p:nvPr>
        </p:nvSpPr>
        <p:spPr>
          <a:xfrm>
            <a:off x="8503920" y="0"/>
            <a:ext cx="640080" cy="640080"/>
          </a:xfrm>
        </p:spPr>
        <p:txBody>
          <a:bodyPr anchor="ctr" anchorCtr="0">
            <a:normAutofit/>
          </a:bodyPr>
          <a:lstStyle>
            <a:lvl1pPr algn="ctr">
              <a:defRPr sz="800"/>
            </a:lvl1pPr>
          </a:lstStyle>
          <a:p>
            <a:r>
              <a:rPr lang="en-US" dirty="0" smtClean="0"/>
              <a:t>Picture (Optional)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92764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447800"/>
            <a:ext cx="4151313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8513" y="1447800"/>
            <a:ext cx="4151312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01458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336792"/>
          </a:xfrm>
        </p:spPr>
        <p:txBody>
          <a:bodyPr/>
          <a:lstStyle/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92113" y="266700"/>
            <a:ext cx="4789487" cy="3657600"/>
          </a:xfrm>
        </p:spPr>
        <p:txBody>
          <a:bodyPr anchor="b">
            <a:normAutofit/>
          </a:bodyPr>
          <a:lstStyle>
            <a:lvl1pPr algn="l">
              <a:defRPr sz="32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 smtClean="0"/>
              <a:t>Click to edit Master </a:t>
            </a:r>
            <a:br>
              <a:rPr lang="en-US" dirty="0" smtClean="0"/>
            </a:br>
            <a:r>
              <a:rPr lang="en-US" dirty="0" smtClean="0"/>
              <a:t>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2113" y="4076700"/>
            <a:ext cx="4789487" cy="20193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 userDrawn="1"/>
        </p:nvSpPr>
        <p:spPr>
          <a:xfrm>
            <a:off x="6059156" y="6392818"/>
            <a:ext cx="3084844" cy="4651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16" name="Rectangle 73"/>
          <p:cNvSpPr>
            <a:spLocks noChangeArrowheads="1"/>
          </p:cNvSpPr>
          <p:nvPr userDrawn="1"/>
        </p:nvSpPr>
        <p:spPr bwMode="white">
          <a:xfrm>
            <a:off x="4413250" y="6411779"/>
            <a:ext cx="2019300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sz="7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of the Presentation Goes Here</a:t>
            </a:r>
            <a:endParaRPr lang="en-US" sz="7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6502400" y="6411779"/>
            <a:ext cx="187325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>
                <a:solidFill>
                  <a:srgbClr val="FFFFFF"/>
                </a:solidFill>
                <a:latin typeface="Arial"/>
                <a:cs typeface="Arial"/>
              </a:rPr>
              <a:t>[</a:t>
            </a:r>
            <a:r>
              <a:rPr lang="en-US" sz="500" dirty="0">
                <a:solidFill>
                  <a:srgbClr val="FFFFFF"/>
                </a:solidFill>
                <a:latin typeface="Arial"/>
                <a:cs typeface="Arial"/>
              </a:rPr>
              <a:t>DISTRIBUTION STATEMENT </a:t>
            </a:r>
            <a:r>
              <a:rPr lang="en-US" sz="500" dirty="0" smtClean="0">
                <a:solidFill>
                  <a:srgbClr val="FFFFFF"/>
                </a:solidFill>
                <a:latin typeface="Arial"/>
                <a:cs typeface="Arial"/>
              </a:rPr>
              <a:t>Please copy and paste the appropriate</a:t>
            </a:r>
            <a:r>
              <a:rPr lang="en-US" sz="500" baseline="0" dirty="0" smtClean="0">
                <a:solidFill>
                  <a:srgbClr val="FFFFFF"/>
                </a:solidFill>
                <a:latin typeface="Arial"/>
                <a:cs typeface="Arial"/>
              </a:rPr>
              <a:t> distribution statement into this space.]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12051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0"/>
          <a:stretch/>
        </p:blipFill>
        <p:spPr>
          <a:xfrm>
            <a:off x="11017" y="1098164"/>
            <a:ext cx="3227483" cy="52422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38500" y="1076898"/>
            <a:ext cx="5486399" cy="5019102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3553240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933" y="1081757"/>
            <a:ext cx="8320035" cy="501424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863515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1934" y="1076898"/>
            <a:ext cx="409386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9216" y="1076898"/>
            <a:ext cx="406568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3670204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336792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92113" y="266700"/>
            <a:ext cx="4789487" cy="3657600"/>
          </a:xfrm>
        </p:spPr>
        <p:txBody>
          <a:bodyPr anchor="b">
            <a:normAutofit/>
          </a:bodyPr>
          <a:lstStyle>
            <a:lvl1pPr algn="l">
              <a:defRPr sz="32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 smtClean="0"/>
              <a:t>Click to edit Master </a:t>
            </a:r>
            <a:br>
              <a:rPr lang="en-US" dirty="0" smtClean="0"/>
            </a:br>
            <a:r>
              <a:rPr lang="en-US" dirty="0" smtClean="0"/>
              <a:t>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2113" y="4076700"/>
            <a:ext cx="4789487" cy="20193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059156" y="6392818"/>
            <a:ext cx="3084844" cy="4651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16" name="Rectangle 73"/>
          <p:cNvSpPr>
            <a:spLocks noChangeArrowheads="1"/>
          </p:cNvSpPr>
          <p:nvPr/>
        </p:nvSpPr>
        <p:spPr bwMode="white">
          <a:xfrm>
            <a:off x="4413250" y="6411779"/>
            <a:ext cx="2019300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502400" y="6411779"/>
            <a:ext cx="187325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>
                <a:solidFill>
                  <a:srgbClr val="FFFFFF"/>
                </a:solidFill>
                <a:latin typeface="Arial"/>
                <a:cs typeface="Arial"/>
              </a:rPr>
              <a:t>[</a:t>
            </a:r>
            <a:r>
              <a:rPr lang="en-US" sz="500" dirty="0">
                <a:solidFill>
                  <a:srgbClr val="FFFFFF"/>
                </a:solidFill>
                <a:latin typeface="Arial"/>
                <a:cs typeface="Arial"/>
              </a:rPr>
              <a:t>DISTRIBUTION STATEMENT </a:t>
            </a:r>
            <a:r>
              <a:rPr lang="en-US" sz="500" dirty="0" smtClean="0">
                <a:solidFill>
                  <a:srgbClr val="FFFFFF"/>
                </a:solidFill>
                <a:latin typeface="Arial"/>
                <a:cs typeface="Arial"/>
              </a:rPr>
              <a:t>Please copy and paste the appropriate</a:t>
            </a:r>
            <a:r>
              <a:rPr lang="en-US" sz="500" baseline="0" dirty="0" smtClean="0">
                <a:solidFill>
                  <a:srgbClr val="FFFFFF"/>
                </a:solidFill>
                <a:latin typeface="Arial"/>
                <a:cs typeface="Arial"/>
              </a:rPr>
              <a:t> distribution statement into this space.]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 userDrawn="1"/>
        </p:nvSpPr>
        <p:spPr>
          <a:xfrm>
            <a:off x="6059156" y="6392818"/>
            <a:ext cx="3084844" cy="4651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18" name="Rectangle 73"/>
          <p:cNvSpPr>
            <a:spLocks noChangeArrowheads="1"/>
          </p:cNvSpPr>
          <p:nvPr userDrawn="1"/>
        </p:nvSpPr>
        <p:spPr bwMode="white">
          <a:xfrm>
            <a:off x="4413250" y="6411779"/>
            <a:ext cx="2019300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sz="7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of the Presentation Goes Here</a:t>
            </a:r>
            <a:endParaRPr lang="en-US" sz="7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6502400" y="6411779"/>
            <a:ext cx="187325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>
                <a:solidFill>
                  <a:srgbClr val="FFFFFF"/>
                </a:solidFill>
                <a:latin typeface="Arial"/>
                <a:cs typeface="Arial"/>
              </a:rPr>
              <a:t>[</a:t>
            </a:r>
            <a:r>
              <a:rPr lang="en-US" sz="500" dirty="0">
                <a:solidFill>
                  <a:srgbClr val="FFFFFF"/>
                </a:solidFill>
                <a:latin typeface="Arial"/>
                <a:cs typeface="Arial"/>
              </a:rPr>
              <a:t>DISTRIBUTION STATEMENT </a:t>
            </a:r>
            <a:r>
              <a:rPr lang="en-US" sz="500" dirty="0" smtClean="0">
                <a:solidFill>
                  <a:srgbClr val="FFFFFF"/>
                </a:solidFill>
                <a:latin typeface="Arial"/>
                <a:cs typeface="Arial"/>
              </a:rPr>
              <a:t>Please copy and paste the appropriate</a:t>
            </a:r>
            <a:r>
              <a:rPr lang="en-US" sz="500" baseline="0" dirty="0" smtClean="0">
                <a:solidFill>
                  <a:srgbClr val="FFFFFF"/>
                </a:solidFill>
                <a:latin typeface="Arial"/>
                <a:cs typeface="Arial"/>
              </a:rPr>
              <a:t> distribution statement into this space.]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218870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h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1934" y="1076898"/>
            <a:ext cx="2684166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3238500" y="1076898"/>
            <a:ext cx="2666999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half" idx="14"/>
          </p:nvPr>
        </p:nvSpPr>
        <p:spPr>
          <a:xfrm>
            <a:off x="6057900" y="1076898"/>
            <a:ext cx="2667000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487128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ou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1934" y="1076898"/>
            <a:ext cx="1960266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514600" y="1076898"/>
            <a:ext cx="1981200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4648200" y="1076898"/>
            <a:ext cx="1981200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6781800" y="1084704"/>
            <a:ext cx="1943100" cy="501129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9750949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 plai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 bwMode="auto">
          <a:xfrm>
            <a:off x="2" y="-17418"/>
            <a:ext cx="9143997" cy="6355080"/>
          </a:xfrm>
          <a:prstGeom prst="rect">
            <a:avLst/>
          </a:prstGeom>
          <a:solidFill>
            <a:srgbClr val="005695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 bwMode="white">
          <a:xfrm>
            <a:off x="396875" y="2791271"/>
            <a:ext cx="5127625" cy="28212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2000" b="0" cap="none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Presentation Title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396875" y="3109372"/>
            <a:ext cx="5127626" cy="469900"/>
          </a:xfrm>
          <a:prstGeom prst="rect">
            <a:avLst/>
          </a:prstGeom>
        </p:spPr>
        <p:txBody>
          <a:bodyPr lIns="0" tIns="0" rIns="0" bIns="0"/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Section Title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6059156" y="6392818"/>
            <a:ext cx="3084844" cy="4651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73"/>
          <p:cNvSpPr>
            <a:spLocks noChangeArrowheads="1"/>
          </p:cNvSpPr>
          <p:nvPr userDrawn="1"/>
        </p:nvSpPr>
        <p:spPr bwMode="white">
          <a:xfrm>
            <a:off x="4413250" y="6411779"/>
            <a:ext cx="2019300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sz="7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of the Presentation Goes Here</a:t>
            </a:r>
            <a:endParaRPr lang="en-US" sz="7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6502400" y="6411779"/>
            <a:ext cx="187325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>
                <a:solidFill>
                  <a:srgbClr val="FFFFFF"/>
                </a:solidFill>
                <a:latin typeface="Arial"/>
                <a:cs typeface="Arial"/>
              </a:rPr>
              <a:t>[</a:t>
            </a:r>
            <a:r>
              <a:rPr lang="en-US" sz="500" dirty="0">
                <a:solidFill>
                  <a:srgbClr val="FFFFFF"/>
                </a:solidFill>
                <a:latin typeface="Arial"/>
                <a:cs typeface="Arial"/>
              </a:rPr>
              <a:t>DISTRIBUTION STATEMENT </a:t>
            </a:r>
            <a:r>
              <a:rPr lang="en-US" sz="500" dirty="0" smtClean="0">
                <a:solidFill>
                  <a:srgbClr val="FFFFFF"/>
                </a:solidFill>
                <a:latin typeface="Arial"/>
                <a:cs typeface="Arial"/>
              </a:rPr>
              <a:t>Please copy and paste the appropriate</a:t>
            </a:r>
            <a:r>
              <a:rPr lang="en-US" sz="500" baseline="0" dirty="0" smtClean="0">
                <a:solidFill>
                  <a:srgbClr val="FFFFFF"/>
                </a:solidFill>
                <a:latin typeface="Arial"/>
                <a:cs typeface="Arial"/>
              </a:rPr>
              <a:t> distribution statement into this space.]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54895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section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51502" y="0"/>
            <a:ext cx="3467009" cy="6336792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 bwMode="auto">
          <a:xfrm>
            <a:off x="2" y="-17418"/>
            <a:ext cx="6057898" cy="6355080"/>
          </a:xfrm>
          <a:prstGeom prst="rect">
            <a:avLst/>
          </a:prstGeom>
          <a:solidFill>
            <a:srgbClr val="005695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 bwMode="white">
          <a:xfrm>
            <a:off x="396875" y="2791271"/>
            <a:ext cx="5165725" cy="28212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2000" b="0" cap="none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Presentation Title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396874" y="3109372"/>
            <a:ext cx="5148793" cy="469900"/>
          </a:xfrm>
          <a:prstGeom prst="rect">
            <a:avLst/>
          </a:prstGeom>
        </p:spPr>
        <p:txBody>
          <a:bodyPr lIns="0" tIns="0" rIns="0" bIns="0"/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Section Title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6059156" y="6392818"/>
            <a:ext cx="3084844" cy="4651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16" name="Rectangle 73"/>
          <p:cNvSpPr>
            <a:spLocks noChangeArrowheads="1"/>
          </p:cNvSpPr>
          <p:nvPr userDrawn="1"/>
        </p:nvSpPr>
        <p:spPr bwMode="white">
          <a:xfrm>
            <a:off x="4413250" y="6411779"/>
            <a:ext cx="2019300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sz="7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of the Presentation Goes Here</a:t>
            </a:r>
            <a:endParaRPr lang="en-US" sz="7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6502400" y="6411779"/>
            <a:ext cx="187325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>
                <a:solidFill>
                  <a:srgbClr val="FFFFFF"/>
                </a:solidFill>
                <a:latin typeface="Arial"/>
                <a:cs typeface="Arial"/>
              </a:rPr>
              <a:t>[</a:t>
            </a:r>
            <a:r>
              <a:rPr lang="en-US" sz="500" dirty="0">
                <a:solidFill>
                  <a:srgbClr val="FFFFFF"/>
                </a:solidFill>
                <a:latin typeface="Arial"/>
                <a:cs typeface="Arial"/>
              </a:rPr>
              <a:t>DISTRIBUTION STATEMENT </a:t>
            </a:r>
            <a:r>
              <a:rPr lang="en-US" sz="500" dirty="0" smtClean="0">
                <a:solidFill>
                  <a:srgbClr val="FFFFFF"/>
                </a:solidFill>
                <a:latin typeface="Arial"/>
                <a:cs typeface="Arial"/>
              </a:rPr>
              <a:t>Please copy and paste the appropriate</a:t>
            </a:r>
            <a:r>
              <a:rPr lang="en-US" sz="500" baseline="0" dirty="0" smtClean="0">
                <a:solidFill>
                  <a:srgbClr val="FFFFFF"/>
                </a:solidFill>
                <a:latin typeface="Arial"/>
                <a:cs typeface="Arial"/>
              </a:rPr>
              <a:t> distribution statement into this space.]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73860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Header plai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ection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153" r="5153"/>
          <a:stretch/>
        </p:blipFill>
        <p:spPr>
          <a:xfrm>
            <a:off x="-2" y="0"/>
            <a:ext cx="9180062" cy="6336792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396875" y="2791271"/>
            <a:ext cx="5127625" cy="28212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2000" b="0" cap="none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Presentation Title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396875" y="3109372"/>
            <a:ext cx="5127626" cy="469900"/>
          </a:xfrm>
          <a:prstGeom prst="rect">
            <a:avLst/>
          </a:prstGeom>
        </p:spPr>
        <p:txBody>
          <a:bodyPr lIns="0" tIns="0" rIns="0" bIns="0"/>
          <a:lstStyle>
            <a:lvl1pPr>
              <a:defRPr sz="32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Click to edit Section Title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6059156" y="6392818"/>
            <a:ext cx="3084844" cy="4651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14" name="Rectangle 73"/>
          <p:cNvSpPr>
            <a:spLocks noChangeArrowheads="1"/>
          </p:cNvSpPr>
          <p:nvPr userDrawn="1"/>
        </p:nvSpPr>
        <p:spPr bwMode="white">
          <a:xfrm>
            <a:off x="4413250" y="6411779"/>
            <a:ext cx="2019300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sz="7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of the Presentation Goes Here</a:t>
            </a:r>
            <a:endParaRPr lang="en-US" sz="7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6502400" y="6411779"/>
            <a:ext cx="187325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>
                <a:solidFill>
                  <a:srgbClr val="FFFFFF"/>
                </a:solidFill>
                <a:latin typeface="Arial"/>
                <a:cs typeface="Arial"/>
              </a:rPr>
              <a:t>[</a:t>
            </a:r>
            <a:r>
              <a:rPr lang="en-US" sz="500" dirty="0">
                <a:solidFill>
                  <a:srgbClr val="FFFFFF"/>
                </a:solidFill>
                <a:latin typeface="Arial"/>
                <a:cs typeface="Arial"/>
              </a:rPr>
              <a:t>DISTRIBUTION STATEMENT </a:t>
            </a:r>
            <a:r>
              <a:rPr lang="en-US" sz="500" dirty="0" smtClean="0">
                <a:solidFill>
                  <a:srgbClr val="FFFFFF"/>
                </a:solidFill>
                <a:latin typeface="Arial"/>
                <a:cs typeface="Arial"/>
              </a:rPr>
              <a:t>Please copy and paste the appropriate</a:t>
            </a:r>
            <a:r>
              <a:rPr lang="en-US" sz="500" baseline="0" dirty="0" smtClean="0">
                <a:solidFill>
                  <a:srgbClr val="FFFFFF"/>
                </a:solidFill>
                <a:latin typeface="Arial"/>
                <a:cs typeface="Arial"/>
              </a:rPr>
              <a:t> distribution statement into this space.]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8334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ino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81000" y="1143000"/>
            <a:ext cx="2705100" cy="495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Click to insert Image or Table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38500" y="1076898"/>
            <a:ext cx="5486399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659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ajo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81000" y="1143000"/>
            <a:ext cx="5524499" cy="495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Click to insert Image or Table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57900" y="1076898"/>
            <a:ext cx="2666999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312680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933" y="1081757"/>
            <a:ext cx="8320035" cy="501424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401934" y="40192"/>
            <a:ext cx="4093866" cy="146304"/>
          </a:xfrm>
        </p:spPr>
        <p:txBody>
          <a:bodyPr anchor="t" anchorCtr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10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Section (optional)</a:t>
            </a:r>
            <a:endParaRPr lang="en-US" dirty="0"/>
          </a:p>
        </p:txBody>
      </p:sp>
      <p:sp>
        <p:nvSpPr>
          <p:cNvPr id="7" name="Picture Placeholder 9"/>
          <p:cNvSpPr>
            <a:spLocks noGrp="1"/>
          </p:cNvSpPr>
          <p:nvPr>
            <p:ph type="pic" sz="quarter" idx="11" hasCustomPrompt="1"/>
          </p:nvPr>
        </p:nvSpPr>
        <p:spPr>
          <a:xfrm>
            <a:off x="8503920" y="0"/>
            <a:ext cx="640080" cy="640080"/>
          </a:xfrm>
        </p:spPr>
        <p:txBody>
          <a:bodyPr anchor="ctr" anchorCtr="0">
            <a:normAutofit/>
          </a:bodyPr>
          <a:lstStyle>
            <a:lvl1pPr algn="ctr">
              <a:defRPr sz="800"/>
            </a:lvl1pPr>
          </a:lstStyle>
          <a:p>
            <a:r>
              <a:rPr lang="en-US" dirty="0" smtClean="0"/>
              <a:t>Picture (Optional)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2637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0"/>
          <a:stretch/>
        </p:blipFill>
        <p:spPr>
          <a:xfrm>
            <a:off x="11017" y="1098164"/>
            <a:ext cx="3227483" cy="52422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38500" y="1076898"/>
            <a:ext cx="5486399" cy="5019102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0"/>
          <a:stretch/>
        </p:blipFill>
        <p:spPr>
          <a:xfrm>
            <a:off x="11017" y="1098164"/>
            <a:ext cx="3227483" cy="5242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41245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933" y="1081757"/>
            <a:ext cx="8320035" cy="501424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9715580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1934" y="1076898"/>
            <a:ext cx="409386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9216" y="1076898"/>
            <a:ext cx="406568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3018330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1934" y="1076898"/>
            <a:ext cx="2684166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3238500" y="1076898"/>
            <a:ext cx="2666999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half" idx="14"/>
          </p:nvPr>
        </p:nvSpPr>
        <p:spPr>
          <a:xfrm>
            <a:off x="6057900" y="1076898"/>
            <a:ext cx="2667000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8922537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u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1934" y="1076898"/>
            <a:ext cx="1960266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514600" y="1076898"/>
            <a:ext cx="1981200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4648200" y="1076898"/>
            <a:ext cx="1981200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6781800" y="1084704"/>
            <a:ext cx="1943100" cy="501129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9587629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 plai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auto">
          <a:xfrm>
            <a:off x="2" y="-17418"/>
            <a:ext cx="9143997" cy="6355080"/>
          </a:xfrm>
          <a:prstGeom prst="rect">
            <a:avLst/>
          </a:prstGeom>
          <a:solidFill>
            <a:srgbClr val="005695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 bwMode="white">
          <a:xfrm>
            <a:off x="396875" y="2791271"/>
            <a:ext cx="5127625" cy="28212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2000" b="0" cap="none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Presentation Title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396875" y="3109372"/>
            <a:ext cx="5127626" cy="469900"/>
          </a:xfrm>
          <a:prstGeom prst="rect">
            <a:avLst/>
          </a:prstGeom>
        </p:spPr>
        <p:txBody>
          <a:bodyPr lIns="0" tIns="0" rIns="0" bIns="0"/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Section Title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059156" y="6392818"/>
            <a:ext cx="3084844" cy="4651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73"/>
          <p:cNvSpPr>
            <a:spLocks noChangeArrowheads="1"/>
          </p:cNvSpPr>
          <p:nvPr/>
        </p:nvSpPr>
        <p:spPr bwMode="white">
          <a:xfrm>
            <a:off x="4413250" y="6411779"/>
            <a:ext cx="2019300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sz="7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PSP Fundamentals: Day 2 Agenda</a:t>
            </a:r>
          </a:p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502400" y="6411779"/>
            <a:ext cx="187325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>
                <a:solidFill>
                  <a:srgbClr val="FFFFFF"/>
                </a:solidFill>
                <a:latin typeface="Arial"/>
                <a:cs typeface="Arial"/>
              </a:rPr>
              <a:t>[</a:t>
            </a:r>
            <a:r>
              <a:rPr lang="en-US" sz="500" dirty="0">
                <a:solidFill>
                  <a:srgbClr val="FFFFFF"/>
                </a:solidFill>
                <a:latin typeface="Arial"/>
                <a:cs typeface="Arial"/>
              </a:rPr>
              <a:t>DISTRIBUTION STATEMENT </a:t>
            </a:r>
            <a:r>
              <a:rPr lang="en-US" sz="500" dirty="0" smtClean="0">
                <a:solidFill>
                  <a:srgbClr val="FFFFFF"/>
                </a:solidFill>
                <a:latin typeface="Arial"/>
                <a:cs typeface="Arial"/>
              </a:rPr>
              <a:t>Please copy and paste the appropriate</a:t>
            </a:r>
            <a:r>
              <a:rPr lang="en-US" sz="500" baseline="0" dirty="0" smtClean="0">
                <a:solidFill>
                  <a:srgbClr val="FFFFFF"/>
                </a:solidFill>
                <a:latin typeface="Arial"/>
                <a:cs typeface="Arial"/>
              </a:rPr>
              <a:t> distribution statement into this space.]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5" name="Rectangle 14"/>
          <p:cNvSpPr/>
          <p:nvPr userDrawn="1"/>
        </p:nvSpPr>
        <p:spPr bwMode="auto">
          <a:xfrm>
            <a:off x="2" y="-17418"/>
            <a:ext cx="9143997" cy="6355080"/>
          </a:xfrm>
          <a:prstGeom prst="rect">
            <a:avLst/>
          </a:prstGeom>
          <a:solidFill>
            <a:srgbClr val="005695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4" y="6479513"/>
            <a:ext cx="3834528" cy="259156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59156" y="6392818"/>
            <a:ext cx="3084844" cy="4651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73"/>
          <p:cNvSpPr>
            <a:spLocks noChangeArrowheads="1"/>
          </p:cNvSpPr>
          <p:nvPr userDrawn="1"/>
        </p:nvSpPr>
        <p:spPr bwMode="white">
          <a:xfrm>
            <a:off x="4413250" y="6411779"/>
            <a:ext cx="2019300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sz="7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of the Presentation Goes Here</a:t>
            </a:r>
            <a:endParaRPr lang="en-US" sz="7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en-US" sz="600" b="0" spc="0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 userDrawn="1"/>
        </p:nvSpPr>
        <p:spPr>
          <a:xfrm>
            <a:off x="6502400" y="6411779"/>
            <a:ext cx="187325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>
                <a:solidFill>
                  <a:srgbClr val="FFFFFF"/>
                </a:solidFill>
                <a:latin typeface="Arial"/>
                <a:cs typeface="Arial"/>
              </a:rPr>
              <a:t>[</a:t>
            </a:r>
            <a:r>
              <a:rPr lang="en-US" sz="500" dirty="0">
                <a:solidFill>
                  <a:srgbClr val="FFFFFF"/>
                </a:solidFill>
                <a:latin typeface="Arial"/>
                <a:cs typeface="Arial"/>
              </a:rPr>
              <a:t>DISTRIBUTION STATEMENT </a:t>
            </a:r>
            <a:r>
              <a:rPr lang="en-US" sz="500" dirty="0" smtClean="0">
                <a:solidFill>
                  <a:srgbClr val="FFFFFF"/>
                </a:solidFill>
                <a:latin typeface="Arial"/>
                <a:cs typeface="Arial"/>
              </a:rPr>
              <a:t>Please copy and paste the appropriate</a:t>
            </a:r>
            <a:r>
              <a:rPr lang="en-US" sz="500" baseline="0" dirty="0" smtClean="0">
                <a:solidFill>
                  <a:srgbClr val="FFFFFF"/>
                </a:solidFill>
                <a:latin typeface="Arial"/>
                <a:cs typeface="Arial"/>
              </a:rPr>
              <a:t> distribution statement into this space.]</a:t>
            </a:r>
            <a:endParaRPr lang="en-US" sz="500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33281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ino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81000" y="1143000"/>
            <a:ext cx="2705100" cy="495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Click to insert Image or Table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38500" y="1076898"/>
            <a:ext cx="5486399" cy="50191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01934" y="228988"/>
            <a:ext cx="8310266" cy="6698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4312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6340093"/>
            <a:ext cx="9144000" cy="51790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lide Number Placeholder 5"/>
          <p:cNvSpPr txBox="1">
            <a:spLocks/>
          </p:cNvSpPr>
          <p:nvPr/>
        </p:nvSpPr>
        <p:spPr>
          <a:xfrm>
            <a:off x="8207618" y="6403976"/>
            <a:ext cx="51435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600" b="1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2F7E23-1C34-42C1-89D5-26D10EBDB3B3}" type="slidenum">
              <a:rPr lang="en-US" sz="1400" smtClean="0">
                <a:solidFill>
                  <a:schemeClr val="tx1"/>
                </a:solidFill>
              </a:rPr>
              <a:pPr/>
              <a:t>‹#›</a:t>
            </a:fld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3" name="Rectangle 73"/>
          <p:cNvSpPr>
            <a:spLocks noChangeArrowheads="1"/>
          </p:cNvSpPr>
          <p:nvPr/>
        </p:nvSpPr>
        <p:spPr bwMode="white">
          <a:xfrm>
            <a:off x="4413250" y="6411779"/>
            <a:ext cx="20193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45714" bIns="0" anchor="t" anchorCtr="0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sz="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PSP Fundamentals: Day 2 Agenda</a:t>
            </a:r>
          </a:p>
          <a:p>
            <a:pPr eaLnBrk="0" hangingPunct="0">
              <a:spcBef>
                <a:spcPct val="0"/>
              </a:spcBef>
            </a:pPr>
            <a:r>
              <a:rPr lang="en-US" sz="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September 2016</a:t>
            </a:r>
          </a:p>
          <a:p>
            <a:pPr marL="0" indent="0"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600" b="0" spc="0" baseline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Carnegie Mellon University</a:t>
            </a:r>
            <a:endParaRPr lang="en-US" sz="600" b="0" spc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08" y="6470823"/>
            <a:ext cx="3816392" cy="25793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502400" y="6411779"/>
            <a:ext cx="187325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 smtClean="0">
                <a:latin typeface="Arial"/>
                <a:cs typeface="Arial"/>
              </a:rPr>
              <a:t>This material has been approved for public release and unlimited distribution. Please see Copyright notice for non-US Government use and distribution.</a:t>
            </a:r>
            <a:endParaRPr lang="en-US" sz="500" dirty="0">
              <a:latin typeface="Arial"/>
              <a:cs typeface="Arial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1934" y="228988"/>
            <a:ext cx="7599066" cy="787012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1933" y="1081757"/>
            <a:ext cx="8320035" cy="498119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8" name="Slide Number Placeholder 5"/>
          <p:cNvSpPr txBox="1">
            <a:spLocks/>
          </p:cNvSpPr>
          <p:nvPr/>
        </p:nvSpPr>
        <p:spPr>
          <a:xfrm>
            <a:off x="8207618" y="6403976"/>
            <a:ext cx="51435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600" b="1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2F7E23-1C34-42C1-89D5-26D10EBDB3B3}" type="slidenum">
              <a:rPr lang="en-US" sz="1400" smtClean="0">
                <a:solidFill>
                  <a:schemeClr val="tx1"/>
                </a:solidFill>
              </a:rPr>
              <a:pPr/>
              <a:t>‹#›</a:t>
            </a:fld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0" name="Text Placeholder 7"/>
          <p:cNvSpPr txBox="1">
            <a:spLocks/>
          </p:cNvSpPr>
          <p:nvPr/>
        </p:nvSpPr>
        <p:spPr>
          <a:xfrm>
            <a:off x="401933" y="40191"/>
            <a:ext cx="5346933" cy="154541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10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341313" indent="-169863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-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14400" indent="-176213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PSP Fundamentals: Day 2 Agenda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4367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680" r:id="rId16"/>
    <p:sldLayoutId id="2147483676" r:id="rId17"/>
    <p:sldLayoutId id="2147483662" r:id="rId18"/>
    <p:sldLayoutId id="2147483664" r:id="rId19"/>
    <p:sldLayoutId id="2147483672" r:id="rId20"/>
    <p:sldLayoutId id="2147483673" r:id="rId21"/>
    <p:sldLayoutId id="2147483677" r:id="rId22"/>
    <p:sldLayoutId id="2147483678" r:id="rId23"/>
    <p:sldLayoutId id="2147483679" r:id="rId24"/>
    <p:sldLayoutId id="2147483674" r:id="rId25"/>
    <p:sldLayoutId id="2147483675" r:id="rId26"/>
    <p:sldLayoutId id="2147483683" r:id="rId2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341313" indent="-169863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628650" indent="-17145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-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914400" indent="-176213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50000"/>
            <a:lumOff val="50000"/>
          </a:schemeClr>
        </a:buClr>
        <a:buFont typeface="Arial" panose="020B0604020202020204" pitchFamily="34" charset="0"/>
        <a:buChar char="•"/>
        <a:defRPr sz="200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0" orient="horz" pos="168" userDrawn="1">
          <p15:clr>
            <a:srgbClr val="A4A3A4"/>
          </p15:clr>
        </p15:guide>
        <p15:guide id="0" pos="240" userDrawn="1">
          <p15:clr>
            <a:srgbClr val="A4A3A4"/>
          </p15:clr>
        </p15:guide>
        <p15:guide id="0" pos="600" userDrawn="1">
          <p15:clr>
            <a:srgbClr val="A4A3A4"/>
          </p15:clr>
        </p15:guide>
        <p15:guide id="0" pos="696" userDrawn="1">
          <p15:clr>
            <a:srgbClr val="A4A3A4"/>
          </p15:clr>
        </p15:guide>
        <p15:guide id="0" pos="1056" userDrawn="1">
          <p15:clr>
            <a:srgbClr val="A4A3A4"/>
          </p15:clr>
        </p15:guide>
        <p15:guide id="0" pos="1152" userDrawn="1">
          <p15:clr>
            <a:srgbClr val="A4A3A4"/>
          </p15:clr>
        </p15:guide>
        <p15:guide id="0" pos="1488" userDrawn="1">
          <p15:clr>
            <a:srgbClr val="A4A3A4"/>
          </p15:clr>
        </p15:guide>
        <p15:guide id="0" pos="1584" userDrawn="1">
          <p15:clr>
            <a:srgbClr val="A4A3A4"/>
          </p15:clr>
        </p15:guide>
        <p15:guide id="0" pos="1944" userDrawn="1">
          <p15:clr>
            <a:srgbClr val="A4A3A4"/>
          </p15:clr>
        </p15:guide>
        <p15:guide id="0" pos="2040" userDrawn="1">
          <p15:clr>
            <a:srgbClr val="A4A3A4"/>
          </p15:clr>
        </p15:guide>
        <p15:guide id="0" pos="2376" userDrawn="1">
          <p15:clr>
            <a:srgbClr val="A4A3A4"/>
          </p15:clr>
        </p15:guide>
        <p15:guide id="0" pos="2472" userDrawn="1">
          <p15:clr>
            <a:srgbClr val="A4A3A4"/>
          </p15:clr>
        </p15:guide>
        <p15:guide id="0" pos="2832" userDrawn="1">
          <p15:clr>
            <a:srgbClr val="A4A3A4"/>
          </p15:clr>
        </p15:guide>
        <p15:guide id="0" pos="2928" userDrawn="1">
          <p15:clr>
            <a:srgbClr val="A4A3A4"/>
          </p15:clr>
        </p15:guide>
        <p15:guide id="0" pos="3264" userDrawn="1">
          <p15:clr>
            <a:srgbClr val="A4A3A4"/>
          </p15:clr>
        </p15:guide>
        <p15:guide id="0" pos="3360" userDrawn="1">
          <p15:clr>
            <a:srgbClr val="A4A3A4"/>
          </p15:clr>
        </p15:guide>
        <p15:guide id="0" pos="3720" userDrawn="1">
          <p15:clr>
            <a:srgbClr val="A4A3A4"/>
          </p15:clr>
        </p15:guide>
        <p15:guide id="0" pos="3816" userDrawn="1">
          <p15:clr>
            <a:srgbClr val="A4A3A4"/>
          </p15:clr>
        </p15:guide>
        <p15:guide id="0" pos="4176" userDrawn="1">
          <p15:clr>
            <a:srgbClr val="A4A3A4"/>
          </p15:clr>
        </p15:guide>
        <p15:guide id="0" pos="4272" userDrawn="1">
          <p15:clr>
            <a:srgbClr val="A4A3A4"/>
          </p15:clr>
        </p15:guide>
        <p15:guide id="0" pos="4608" userDrawn="1">
          <p15:clr>
            <a:srgbClr val="A4A3A4"/>
          </p15:clr>
        </p15:guide>
        <p15:guide id="0" pos="4704" userDrawn="1">
          <p15:clr>
            <a:srgbClr val="A4A3A4"/>
          </p15:clr>
        </p15:guide>
        <p15:guide id="0" pos="5040" userDrawn="1">
          <p15:clr>
            <a:srgbClr val="A4A3A4"/>
          </p15:clr>
        </p15:guide>
        <p15:guide id="0" pos="5136" userDrawn="1">
          <p15:clr>
            <a:srgbClr val="A4A3A4"/>
          </p15:clr>
        </p15:guide>
        <p15:guide id="0" pos="5496" userDrawn="1">
          <p15:clr>
            <a:srgbClr val="A4A3A4"/>
          </p15:clr>
        </p15:guide>
        <p15:guide id="0" orient="horz" pos="600" userDrawn="1">
          <p15:clr>
            <a:srgbClr val="A4A3A4"/>
          </p15:clr>
        </p15:guide>
        <p15:guide id="0" orient="horz" pos="720" userDrawn="1">
          <p15:clr>
            <a:srgbClr val="A4A3A4"/>
          </p15:clr>
        </p15:guide>
        <p15:guide id="0" orient="horz" pos="1104" userDrawn="1">
          <p15:clr>
            <a:srgbClr val="A4A3A4"/>
          </p15:clr>
        </p15:guide>
        <p15:guide id="0" orient="horz" pos="1200" userDrawn="1">
          <p15:clr>
            <a:srgbClr val="A4A3A4"/>
          </p15:clr>
        </p15:guide>
        <p15:guide id="0" orient="horz" pos="1560" userDrawn="1">
          <p15:clr>
            <a:srgbClr val="A4A3A4"/>
          </p15:clr>
        </p15:guide>
        <p15:guide id="0" orient="horz" pos="1656" userDrawn="1">
          <p15:clr>
            <a:srgbClr val="A4A3A4"/>
          </p15:clr>
        </p15:guide>
        <p15:guide id="0" orient="horz" pos="2016" userDrawn="1">
          <p15:clr>
            <a:srgbClr val="A4A3A4"/>
          </p15:clr>
        </p15:guide>
        <p15:guide id="0" orient="horz" pos="2112" userDrawn="1">
          <p15:clr>
            <a:srgbClr val="A4A3A4"/>
          </p15:clr>
        </p15:guide>
        <p15:guide id="0" orient="horz" pos="2472" userDrawn="1">
          <p15:clr>
            <a:srgbClr val="A4A3A4"/>
          </p15:clr>
        </p15:guide>
        <p15:guide id="0" orient="horz" pos="2568" userDrawn="1">
          <p15:clr>
            <a:srgbClr val="A4A3A4"/>
          </p15:clr>
        </p15:guide>
        <p15:guide id="0" orient="horz" pos="2928" userDrawn="1">
          <p15:clr>
            <a:srgbClr val="A4A3A4"/>
          </p15:clr>
        </p15:guide>
        <p15:guide id="0" orient="horz" pos="3024" userDrawn="1">
          <p15:clr>
            <a:srgbClr val="A4A3A4"/>
          </p15:clr>
        </p15:guide>
        <p15:guide id="0" orient="horz" pos="3384" userDrawn="1">
          <p15:clr>
            <a:srgbClr val="A4A3A4"/>
          </p15:clr>
        </p15:guide>
        <p15:guide id="0" orient="horz" pos="3480" userDrawn="1">
          <p15:clr>
            <a:srgbClr val="A4A3A4"/>
          </p15:clr>
        </p15:guide>
        <p15:guide id="0" orient="horz" pos="3840" userDrawn="1">
          <p15:clr>
            <a:srgbClr val="A4A3A4"/>
          </p15:clr>
        </p15:guide>
        <p15:guide id="0" pos="2880" userDrawn="1">
          <p15:clr>
            <a:srgbClr val="F26B43"/>
          </p15:clr>
        </p15:guide>
        <p15:guide id="1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creativecommons.org/licenses/by/4.0/" TargetMode="Externa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2"/>
          <p:cNvSpPr>
            <a:spLocks noGrp="1" noChangeArrowheads="1"/>
          </p:cNvSpPr>
          <p:nvPr>
            <p:ph type="ctrTitle"/>
          </p:nvPr>
        </p:nvSpPr>
        <p:spPr>
          <a:noFill/>
        </p:spPr>
        <p:txBody>
          <a:bodyPr>
            <a:normAutofit/>
          </a:bodyPr>
          <a:lstStyle/>
          <a:p>
            <a:pPr eaLnBrk="1" hangingPunct="1"/>
            <a:r>
              <a:rPr lang="en-US" sz="2000" dirty="0">
                <a:latin typeface="Arial" charset="0"/>
              </a:rPr>
              <a:t>PSP Advanced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 smtClean="0">
                <a:latin typeface="Arial" charset="0"/>
              </a:rPr>
              <a:t>Tutorial: PROBE </a:t>
            </a:r>
            <a:r>
              <a:rPr lang="en-US" dirty="0">
                <a:latin typeface="Arial" charset="0"/>
              </a:rPr>
              <a:t>Methods A &amp; B with the Student </a:t>
            </a:r>
            <a:r>
              <a:rPr lang="en-US" dirty="0" smtClean="0">
                <a:latin typeface="Arial" charset="0"/>
              </a:rPr>
              <a:t>Workbook</a:t>
            </a:r>
            <a:endParaRPr lang="en-US" dirty="0">
              <a:latin typeface="Arial" charset="0"/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600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>
                <a:latin typeface="Arial" charset="0"/>
              </a:rPr>
              <a:t>PROBE Methods A &amp; B Overview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/>
            <a:r>
              <a:rPr lang="en-US">
                <a:latin typeface="Arial" charset="0"/>
              </a:rPr>
              <a:t>PROBE method A is the most preferred method.</a:t>
            </a:r>
          </a:p>
          <a:p>
            <a:pPr marL="400050" lvl="1" indent="0" eaLnBrk="1" hangingPunct="1">
              <a:lnSpc>
                <a:spcPct val="80000"/>
              </a:lnSpc>
              <a:buFontTx/>
              <a:buNone/>
            </a:pPr>
            <a:r>
              <a:rPr lang="en-US" sz="1700">
                <a:latin typeface="Arial" charset="0"/>
              </a:rPr>
              <a:t>Method A requires a minimum of 3 historical data points that correlate.</a:t>
            </a:r>
          </a:p>
          <a:p>
            <a:pPr lvl="2" eaLnBrk="1" hangingPunct="1">
              <a:lnSpc>
                <a:spcPct val="80000"/>
              </a:lnSpc>
              <a:buFont typeface="Arial" charset="0"/>
              <a:buChar char="•"/>
            </a:pPr>
            <a:r>
              <a:rPr lang="en-US" sz="1400">
                <a:latin typeface="Arial" charset="0"/>
              </a:rPr>
              <a:t>estimated proxy size (E) and actual A&amp;M for </a:t>
            </a:r>
            <a:r>
              <a:rPr lang="ja-JP" altLang="en-US" sz="1400">
                <a:latin typeface="Arial" charset="0"/>
              </a:rPr>
              <a:t>“</a:t>
            </a:r>
            <a:r>
              <a:rPr lang="en-US" sz="1400" i="1">
                <a:latin typeface="Arial" charset="0"/>
              </a:rPr>
              <a:t>size</a:t>
            </a:r>
            <a:r>
              <a:rPr lang="ja-JP" altLang="en-US" sz="1400">
                <a:latin typeface="Arial" charset="0"/>
              </a:rPr>
              <a:t>”</a:t>
            </a:r>
            <a:r>
              <a:rPr lang="en-US" sz="1400">
                <a:latin typeface="Arial" charset="0"/>
              </a:rPr>
              <a:t> estimation</a:t>
            </a:r>
          </a:p>
          <a:p>
            <a:pPr lvl="2" eaLnBrk="1" hangingPunct="1">
              <a:lnSpc>
                <a:spcPct val="80000"/>
              </a:lnSpc>
              <a:buFont typeface="Arial" charset="0"/>
              <a:buChar char="•"/>
            </a:pPr>
            <a:r>
              <a:rPr lang="en-US" sz="1400">
                <a:latin typeface="Arial" charset="0"/>
              </a:rPr>
              <a:t>estimated proxy size (E) and actual development time for </a:t>
            </a:r>
            <a:r>
              <a:rPr lang="ja-JP" altLang="en-US" sz="1400">
                <a:latin typeface="Arial" charset="0"/>
              </a:rPr>
              <a:t>“</a:t>
            </a:r>
            <a:r>
              <a:rPr lang="en-US" sz="1400" i="1">
                <a:latin typeface="Arial" charset="0"/>
              </a:rPr>
              <a:t>time</a:t>
            </a:r>
            <a:r>
              <a:rPr lang="ja-JP" altLang="en-US" sz="1400">
                <a:latin typeface="Arial" charset="0"/>
              </a:rPr>
              <a:t>”</a:t>
            </a:r>
            <a:r>
              <a:rPr lang="en-US" sz="1400">
                <a:latin typeface="Arial" charset="0"/>
              </a:rPr>
              <a:t> estimation</a:t>
            </a:r>
          </a:p>
          <a:p>
            <a:pPr marL="400050" lvl="1" indent="0" eaLnBrk="1" hangingPunct="1">
              <a:lnSpc>
                <a:spcPct val="80000"/>
              </a:lnSpc>
              <a:buFont typeface="Times" charset="0"/>
              <a:buNone/>
            </a:pPr>
            <a:r>
              <a:rPr lang="en-US" sz="1400">
                <a:latin typeface="Arial" charset="0"/>
              </a:rPr>
              <a:t>If the correlation and regression parameter values are within the selection criteria, method A is used.</a:t>
            </a:r>
          </a:p>
          <a:p>
            <a:pPr marL="0" indent="0" eaLnBrk="1" hangingPunct="1">
              <a:lnSpc>
                <a:spcPct val="80000"/>
              </a:lnSpc>
            </a:pPr>
            <a:endParaRPr lang="en-US" sz="800">
              <a:latin typeface="Arial" charset="0"/>
            </a:endParaRPr>
          </a:p>
          <a:p>
            <a:pPr marL="0" indent="0" eaLnBrk="1" hangingPunct="1">
              <a:lnSpc>
                <a:spcPct val="80000"/>
              </a:lnSpc>
              <a:spcAft>
                <a:spcPts val="1200"/>
              </a:spcAft>
            </a:pPr>
            <a:r>
              <a:rPr lang="en-US">
                <a:latin typeface="Arial" charset="0"/>
              </a:rPr>
              <a:t>PROBE method B is the next preferred method.</a:t>
            </a:r>
          </a:p>
          <a:p>
            <a:pPr marL="400050" lvl="1" indent="0" eaLnBrk="1" hangingPunct="1">
              <a:lnSpc>
                <a:spcPct val="80000"/>
              </a:lnSpc>
              <a:buFontTx/>
              <a:buNone/>
            </a:pPr>
            <a:r>
              <a:rPr lang="en-US" sz="1700">
                <a:latin typeface="Arial" charset="0"/>
              </a:rPr>
              <a:t>Method B requires a minimum of 3 historical data points that correlate.</a:t>
            </a:r>
          </a:p>
          <a:p>
            <a:pPr lvl="2" eaLnBrk="1" hangingPunct="1">
              <a:lnSpc>
                <a:spcPct val="80000"/>
              </a:lnSpc>
              <a:buFont typeface="Arial" charset="0"/>
              <a:buChar char="•"/>
            </a:pPr>
            <a:r>
              <a:rPr lang="en-US" sz="1400">
                <a:latin typeface="Arial" charset="0"/>
              </a:rPr>
              <a:t>plan A&amp;M and actual A&amp;M for </a:t>
            </a:r>
            <a:r>
              <a:rPr lang="ja-JP" altLang="en-US" sz="1400">
                <a:latin typeface="Arial" charset="0"/>
              </a:rPr>
              <a:t>“</a:t>
            </a:r>
            <a:r>
              <a:rPr lang="en-US" sz="1400" i="1">
                <a:latin typeface="Arial" charset="0"/>
              </a:rPr>
              <a:t>size</a:t>
            </a:r>
            <a:r>
              <a:rPr lang="ja-JP" altLang="en-US" sz="1400">
                <a:latin typeface="Arial" charset="0"/>
              </a:rPr>
              <a:t>”</a:t>
            </a:r>
            <a:r>
              <a:rPr lang="en-US" sz="1400">
                <a:latin typeface="Arial" charset="0"/>
              </a:rPr>
              <a:t> estimation</a:t>
            </a:r>
          </a:p>
          <a:p>
            <a:pPr lvl="2" eaLnBrk="1" hangingPunct="1">
              <a:lnSpc>
                <a:spcPct val="80000"/>
              </a:lnSpc>
              <a:buFont typeface="Arial" charset="0"/>
              <a:buChar char="•"/>
            </a:pPr>
            <a:r>
              <a:rPr lang="en-US" sz="1400">
                <a:latin typeface="Arial" charset="0"/>
              </a:rPr>
              <a:t>plan A&amp;M and actual development time for </a:t>
            </a:r>
            <a:r>
              <a:rPr lang="ja-JP" altLang="en-US" sz="1400">
                <a:latin typeface="Arial" charset="0"/>
              </a:rPr>
              <a:t>“</a:t>
            </a:r>
            <a:r>
              <a:rPr lang="en-US" sz="1400" i="1">
                <a:latin typeface="Arial" charset="0"/>
              </a:rPr>
              <a:t>time</a:t>
            </a:r>
            <a:r>
              <a:rPr lang="ja-JP" altLang="en-US" sz="1400">
                <a:latin typeface="Arial" charset="0"/>
              </a:rPr>
              <a:t>”</a:t>
            </a:r>
            <a:r>
              <a:rPr lang="en-US" sz="1400">
                <a:latin typeface="Arial" charset="0"/>
              </a:rPr>
              <a:t> estimation</a:t>
            </a:r>
          </a:p>
          <a:p>
            <a:pPr marL="400050" lvl="1" indent="0" eaLnBrk="1" hangingPunct="1">
              <a:lnSpc>
                <a:spcPct val="80000"/>
              </a:lnSpc>
              <a:buFontTx/>
              <a:buNone/>
            </a:pPr>
            <a:r>
              <a:rPr lang="en-US" sz="1400">
                <a:latin typeface="Arial" charset="0"/>
              </a:rPr>
              <a:t>If the correlation and regression parameter values are within the selection criteria, Method B is used.</a:t>
            </a:r>
          </a:p>
          <a:p>
            <a:pPr marL="400050" lvl="1" indent="0" eaLnBrk="1" hangingPunct="1">
              <a:lnSpc>
                <a:spcPct val="80000"/>
              </a:lnSpc>
              <a:buFontTx/>
              <a:buNone/>
            </a:pPr>
            <a:r>
              <a:rPr lang="en-US" sz="800">
                <a:latin typeface="Arial" charset="0"/>
              </a:rPr>
              <a:t> </a:t>
            </a:r>
          </a:p>
          <a:p>
            <a:pPr marL="0" indent="0" eaLnBrk="1" hangingPunct="1">
              <a:lnSpc>
                <a:spcPct val="80000"/>
              </a:lnSpc>
              <a:spcAft>
                <a:spcPts val="600"/>
              </a:spcAft>
            </a:pPr>
            <a:r>
              <a:rPr lang="en-US">
                <a:latin typeface="Arial" charset="0"/>
              </a:rPr>
              <a:t>When PROBE methods A or B do not meet the selection criteria, use</a:t>
            </a:r>
          </a:p>
          <a:p>
            <a:pPr marL="400050" lvl="1" indent="0" eaLnBrk="1" hangingPunct="1">
              <a:lnSpc>
                <a:spcPct val="80000"/>
              </a:lnSpc>
              <a:spcBef>
                <a:spcPts val="600"/>
              </a:spcBef>
              <a:spcAft>
                <a:spcPct val="0"/>
              </a:spcAft>
              <a:buFont typeface="Times" charset="0"/>
              <a:buNone/>
            </a:pPr>
            <a:r>
              <a:rPr lang="en-US" sz="1700">
                <a:latin typeface="Arial" charset="0"/>
              </a:rPr>
              <a:t>Method C if you have some historical data</a:t>
            </a:r>
          </a:p>
          <a:p>
            <a:pPr lvl="2" eaLnBrk="1" hangingPunct="1">
              <a:lnSpc>
                <a:spcPct val="80000"/>
              </a:lnSpc>
              <a:spcBef>
                <a:spcPts val="6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sz="1700">
                <a:latin typeface="Arial" charset="0"/>
              </a:rPr>
              <a:t> </a:t>
            </a:r>
            <a:r>
              <a:rPr lang="en-US" sz="1400">
                <a:latin typeface="Arial" charset="0"/>
              </a:rPr>
              <a:t>Method C uses averaging of historical data and does not use regression.</a:t>
            </a:r>
          </a:p>
          <a:p>
            <a:pPr marL="400050" lvl="1" indent="0" eaLnBrk="1" hangingPunct="1">
              <a:lnSpc>
                <a:spcPct val="80000"/>
              </a:lnSpc>
              <a:spcBef>
                <a:spcPts val="600"/>
              </a:spcBef>
              <a:spcAft>
                <a:spcPct val="0"/>
              </a:spcAft>
              <a:buFont typeface="Times" charset="0"/>
              <a:buNone/>
            </a:pPr>
            <a:r>
              <a:rPr lang="en-US" sz="1700">
                <a:latin typeface="Arial" charset="0"/>
              </a:rPr>
              <a:t>Method D if you have no historical data</a:t>
            </a:r>
          </a:p>
          <a:p>
            <a:pPr lvl="2" eaLnBrk="1" hangingPunct="1">
              <a:lnSpc>
                <a:spcPct val="80000"/>
              </a:lnSpc>
              <a:spcBef>
                <a:spcPts val="6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sz="1400">
                <a:latin typeface="Arial" charset="0"/>
              </a:rPr>
              <a:t>Method D uses </a:t>
            </a:r>
            <a:r>
              <a:rPr lang="ja-JP" altLang="en-US" sz="1400">
                <a:latin typeface="Arial" charset="0"/>
              </a:rPr>
              <a:t>“</a:t>
            </a:r>
            <a:r>
              <a:rPr lang="en-US" sz="1400">
                <a:latin typeface="Arial" charset="0"/>
              </a:rPr>
              <a:t>engineer</a:t>
            </a:r>
            <a:r>
              <a:rPr lang="ja-JP" altLang="en-US" sz="1400">
                <a:latin typeface="Arial" charset="0"/>
              </a:rPr>
              <a:t>’</a:t>
            </a:r>
            <a:r>
              <a:rPr lang="en-US" sz="1400">
                <a:latin typeface="Arial" charset="0"/>
              </a:rPr>
              <a:t>s best guess.</a:t>
            </a:r>
            <a:r>
              <a:rPr lang="ja-JP" altLang="en-US" sz="1400">
                <a:latin typeface="Arial" charset="0"/>
              </a:rPr>
              <a:t>”</a:t>
            </a:r>
            <a:endParaRPr lang="en-US" sz="140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4894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>
                <a:latin typeface="Arial" charset="0"/>
              </a:rPr>
              <a:t>Rules for Size Method Selection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/>
            <a:r>
              <a:rPr lang="en-US" sz="1800">
                <a:latin typeface="Arial" charset="0"/>
              </a:rPr>
              <a:t>First check if method A can be used.</a:t>
            </a:r>
          </a:p>
          <a:p>
            <a:pPr marL="730250" lvl="1">
              <a:spcAft>
                <a:spcPts val="600"/>
              </a:spcAft>
            </a:pPr>
            <a:r>
              <a:rPr lang="en-US" sz="1800">
                <a:latin typeface="Arial" charset="0"/>
              </a:rPr>
              <a:t>You have three or more data points (</a:t>
            </a:r>
            <a:r>
              <a:rPr lang="en-US" sz="1800" b="1" i="1">
                <a:latin typeface="Arial" charset="0"/>
              </a:rPr>
              <a:t>estimated proxy size </a:t>
            </a:r>
            <a:r>
              <a:rPr lang="en-US" sz="1800">
                <a:latin typeface="Arial" charset="0"/>
              </a:rPr>
              <a:t>and </a:t>
            </a:r>
            <a:r>
              <a:rPr lang="en-US" sz="1800" b="1" i="1">
                <a:latin typeface="Arial" charset="0"/>
              </a:rPr>
              <a:t>actual A&amp;M</a:t>
            </a:r>
            <a:r>
              <a:rPr lang="en-US" sz="1800">
                <a:latin typeface="Arial" charset="0"/>
              </a:rPr>
              <a:t>) that correlate (r</a:t>
            </a:r>
            <a:r>
              <a:rPr lang="en-US" sz="1800" baseline="30000">
                <a:latin typeface="Arial" charset="0"/>
              </a:rPr>
              <a:t>2</a:t>
            </a:r>
            <a:r>
              <a:rPr lang="en-US" sz="1800">
                <a:latin typeface="Arial" charset="0"/>
              </a:rPr>
              <a:t> ≥ 0.5 ).</a:t>
            </a:r>
          </a:p>
          <a:p>
            <a:pPr marL="730250" lvl="1">
              <a:spcAft>
                <a:spcPts val="600"/>
              </a:spcAft>
            </a:pPr>
            <a:r>
              <a:rPr lang="en-US" sz="1800">
                <a:latin typeface="Arial" charset="0"/>
              </a:rPr>
              <a:t>The absolute value of </a:t>
            </a:r>
            <a:r>
              <a:rPr lang="en-US" sz="1800" b="1">
                <a:latin typeface="Symbol" charset="0"/>
              </a:rPr>
              <a:t>b</a:t>
            </a:r>
            <a:r>
              <a:rPr lang="en-US" sz="1800" b="1" baseline="-25000">
                <a:latin typeface="Arial" charset="0"/>
              </a:rPr>
              <a:t>0</a:t>
            </a:r>
            <a:r>
              <a:rPr lang="en-US" sz="1800">
                <a:latin typeface="Arial" charset="0"/>
              </a:rPr>
              <a:t> is less than about 25% of the expected size of the new program.</a:t>
            </a:r>
          </a:p>
          <a:p>
            <a:pPr marL="730250" lvl="1">
              <a:spcAft>
                <a:spcPts val="600"/>
              </a:spcAft>
            </a:pPr>
            <a:r>
              <a:rPr lang="en-US" sz="1800" b="1">
                <a:latin typeface="Symbol" charset="0"/>
              </a:rPr>
              <a:t>b</a:t>
            </a:r>
            <a:r>
              <a:rPr lang="en-US" sz="1800" b="1" baseline="-25000">
                <a:latin typeface="Arial" charset="0"/>
              </a:rPr>
              <a:t>1 </a:t>
            </a:r>
            <a:r>
              <a:rPr lang="en-US" sz="1800">
                <a:latin typeface="Arial" charset="0"/>
              </a:rPr>
              <a:t>is between 0.5 and 2.</a:t>
            </a:r>
          </a:p>
          <a:p>
            <a:pPr marL="0" indent="0"/>
            <a:r>
              <a:rPr lang="en-US" sz="1800">
                <a:latin typeface="Arial" charset="0"/>
              </a:rPr>
              <a:t>If method A cannot be used, check method B.</a:t>
            </a:r>
          </a:p>
          <a:p>
            <a:pPr marL="730250" lvl="1">
              <a:spcAft>
                <a:spcPts val="600"/>
              </a:spcAft>
            </a:pPr>
            <a:r>
              <a:rPr lang="en-US" sz="1800">
                <a:latin typeface="Arial" charset="0"/>
              </a:rPr>
              <a:t>You have three or more data points (</a:t>
            </a:r>
            <a:r>
              <a:rPr lang="en-US" sz="1800" b="1" i="1">
                <a:latin typeface="Arial" charset="0"/>
              </a:rPr>
              <a:t>plan A&amp;M </a:t>
            </a:r>
            <a:r>
              <a:rPr lang="en-US" sz="1800">
                <a:latin typeface="Arial" charset="0"/>
              </a:rPr>
              <a:t>and </a:t>
            </a:r>
            <a:r>
              <a:rPr lang="en-US" sz="1800" b="1" i="1">
                <a:latin typeface="Arial" charset="0"/>
              </a:rPr>
              <a:t>actual A&amp;M</a:t>
            </a:r>
            <a:r>
              <a:rPr lang="en-US" sz="1800">
                <a:latin typeface="Arial" charset="0"/>
              </a:rPr>
              <a:t>) that correlate (r</a:t>
            </a:r>
            <a:r>
              <a:rPr lang="en-US" sz="1800" baseline="30000">
                <a:latin typeface="Arial" charset="0"/>
              </a:rPr>
              <a:t>2</a:t>
            </a:r>
            <a:r>
              <a:rPr lang="en-US" sz="1800">
                <a:latin typeface="Arial" charset="0"/>
              </a:rPr>
              <a:t> ≥ 0.5 ).</a:t>
            </a:r>
          </a:p>
          <a:p>
            <a:pPr marL="730250" lvl="1">
              <a:spcAft>
                <a:spcPts val="600"/>
              </a:spcAft>
            </a:pPr>
            <a:r>
              <a:rPr lang="en-US" sz="1800">
                <a:latin typeface="Arial" charset="0"/>
              </a:rPr>
              <a:t>The absolute value of </a:t>
            </a:r>
            <a:r>
              <a:rPr lang="en-US" sz="1800" b="1">
                <a:latin typeface="Symbol" charset="0"/>
              </a:rPr>
              <a:t>b</a:t>
            </a:r>
            <a:r>
              <a:rPr lang="en-US" sz="1800" b="1" baseline="-25000">
                <a:latin typeface="Arial" charset="0"/>
              </a:rPr>
              <a:t>0</a:t>
            </a:r>
            <a:r>
              <a:rPr lang="en-US" sz="1800">
                <a:latin typeface="Arial" charset="0"/>
              </a:rPr>
              <a:t> is less than about 25% of the expected size of the new program.</a:t>
            </a:r>
          </a:p>
          <a:p>
            <a:pPr marL="730250" lvl="1">
              <a:spcAft>
                <a:spcPts val="600"/>
              </a:spcAft>
            </a:pPr>
            <a:r>
              <a:rPr lang="en-US" sz="1800" b="1">
                <a:latin typeface="Symbol" charset="0"/>
              </a:rPr>
              <a:t>b</a:t>
            </a:r>
            <a:r>
              <a:rPr lang="en-US" sz="1800" b="1" baseline="-25000">
                <a:latin typeface="Arial" charset="0"/>
              </a:rPr>
              <a:t>1</a:t>
            </a:r>
            <a:r>
              <a:rPr lang="en-US" sz="1800">
                <a:latin typeface="Arial" charset="0"/>
              </a:rPr>
              <a:t> is between 0.5 and 2.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</a:pPr>
            <a:r>
              <a:rPr lang="en-US" sz="1800">
                <a:latin typeface="Arial" charset="0"/>
              </a:rPr>
              <a:t>If method B cannot be used and you have any data on plan A&amp;M and actual A&amp;M, use method C.</a:t>
            </a:r>
          </a:p>
          <a:p>
            <a:pPr marL="0" indent="0"/>
            <a:r>
              <a:rPr lang="en-US" sz="1800">
                <a:latin typeface="Arial" charset="0"/>
              </a:rPr>
              <a:t>If you have no historical data, use method D.</a:t>
            </a:r>
          </a:p>
        </p:txBody>
      </p:sp>
    </p:spTree>
    <p:extLst>
      <p:ext uri="{BB962C8B-B14F-4D97-AF65-F5344CB8AC3E}">
        <p14:creationId xmlns:p14="http://schemas.microsoft.com/office/powerpoint/2010/main" val="1951099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>
                <a:latin typeface="Arial" charset="0"/>
              </a:rPr>
              <a:t>Rules for Time Method Selection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/>
            <a:r>
              <a:rPr lang="en-US" sz="1800">
                <a:latin typeface="Arial" charset="0"/>
              </a:rPr>
              <a:t>First check if method A can be used.</a:t>
            </a:r>
          </a:p>
          <a:p>
            <a:pPr lvl="1">
              <a:spcAft>
                <a:spcPts val="600"/>
              </a:spcAft>
            </a:pPr>
            <a:r>
              <a:rPr lang="en-US" sz="1800">
                <a:latin typeface="Arial" charset="0"/>
              </a:rPr>
              <a:t>You have three or more data points (</a:t>
            </a:r>
            <a:r>
              <a:rPr lang="en-US" sz="1800" b="1" i="1">
                <a:latin typeface="Arial" charset="0"/>
              </a:rPr>
              <a:t>estimated proxy size</a:t>
            </a:r>
            <a:r>
              <a:rPr lang="en-US" sz="1800">
                <a:latin typeface="Arial" charset="0"/>
              </a:rPr>
              <a:t> and </a:t>
            </a:r>
            <a:r>
              <a:rPr lang="en-US" sz="1800" b="1" i="1">
                <a:latin typeface="Arial" charset="0"/>
              </a:rPr>
              <a:t>actual time</a:t>
            </a:r>
            <a:r>
              <a:rPr lang="en-US" sz="1800">
                <a:latin typeface="Arial" charset="0"/>
              </a:rPr>
              <a:t>) that correlate (r</a:t>
            </a:r>
            <a:r>
              <a:rPr lang="en-US" sz="1800" baseline="30000">
                <a:latin typeface="Arial" charset="0"/>
              </a:rPr>
              <a:t>2</a:t>
            </a:r>
            <a:r>
              <a:rPr lang="en-US" sz="1800">
                <a:latin typeface="Arial" charset="0"/>
              </a:rPr>
              <a:t> ≥ 0.5 ).</a:t>
            </a:r>
          </a:p>
          <a:p>
            <a:pPr lvl="1" eaLnBrk="1" hangingPunct="1">
              <a:spcAft>
                <a:spcPts val="600"/>
              </a:spcAft>
            </a:pPr>
            <a:r>
              <a:rPr lang="en-US" sz="1800" b="1">
                <a:latin typeface="Symbol" charset="0"/>
              </a:rPr>
              <a:t>b</a:t>
            </a:r>
            <a:r>
              <a:rPr lang="en-US" sz="1800" b="1" baseline="-25000">
                <a:latin typeface="Arial" charset="0"/>
              </a:rPr>
              <a:t>0</a:t>
            </a:r>
            <a:r>
              <a:rPr lang="en-US" sz="1800">
                <a:latin typeface="Arial" charset="0"/>
              </a:rPr>
              <a:t> should be near 0 (substantially smaller than the expected development time for the new program).</a:t>
            </a:r>
          </a:p>
          <a:p>
            <a:pPr lvl="1" eaLnBrk="1" hangingPunct="1">
              <a:spcAft>
                <a:spcPts val="600"/>
              </a:spcAft>
            </a:pPr>
            <a:r>
              <a:rPr lang="en-US" sz="1800" b="1">
                <a:latin typeface="Symbol" charset="0"/>
              </a:rPr>
              <a:t>b</a:t>
            </a:r>
            <a:r>
              <a:rPr lang="en-US" sz="1800" b="1" baseline="-25000">
                <a:latin typeface="Arial" charset="0"/>
              </a:rPr>
              <a:t>1</a:t>
            </a:r>
            <a:r>
              <a:rPr lang="en-US" sz="1800">
                <a:latin typeface="Arial" charset="0"/>
              </a:rPr>
              <a:t> should be within 50% of 1/(historical productivity).</a:t>
            </a:r>
            <a:r>
              <a:rPr lang="en-US" sz="600">
                <a:latin typeface="Arial" charset="0"/>
              </a:rPr>
              <a:t>	</a:t>
            </a:r>
            <a:r>
              <a:rPr lang="en-US" sz="1800">
                <a:latin typeface="Arial" charset="0"/>
              </a:rPr>
              <a:t>	</a:t>
            </a:r>
            <a:endParaRPr lang="en-US" sz="800">
              <a:latin typeface="Arial" charset="0"/>
            </a:endParaRPr>
          </a:p>
          <a:p>
            <a:pPr marL="0" indent="0"/>
            <a:r>
              <a:rPr lang="en-US" sz="1800">
                <a:latin typeface="Arial" charset="0"/>
              </a:rPr>
              <a:t>If method A cannot be used, check method B.</a:t>
            </a:r>
          </a:p>
          <a:p>
            <a:pPr lvl="1">
              <a:spcAft>
                <a:spcPts val="600"/>
              </a:spcAft>
            </a:pPr>
            <a:r>
              <a:rPr lang="en-US" sz="1800">
                <a:latin typeface="Arial" charset="0"/>
              </a:rPr>
              <a:t>You have three or more data points (</a:t>
            </a:r>
            <a:r>
              <a:rPr lang="en-US" sz="1800" b="1" i="1">
                <a:latin typeface="Arial" charset="0"/>
              </a:rPr>
              <a:t>plan A&amp;M</a:t>
            </a:r>
            <a:r>
              <a:rPr lang="en-US" sz="1800">
                <a:latin typeface="Arial" charset="0"/>
              </a:rPr>
              <a:t> and </a:t>
            </a:r>
            <a:r>
              <a:rPr lang="en-US" sz="1800" b="1" i="1">
                <a:latin typeface="Arial" charset="0"/>
              </a:rPr>
              <a:t>actual time</a:t>
            </a:r>
            <a:r>
              <a:rPr lang="en-US" sz="1800">
                <a:latin typeface="Arial" charset="0"/>
              </a:rPr>
              <a:t>) that correlate (r</a:t>
            </a:r>
            <a:r>
              <a:rPr lang="en-US" sz="1800" baseline="30000">
                <a:latin typeface="Arial" charset="0"/>
              </a:rPr>
              <a:t>2</a:t>
            </a:r>
            <a:r>
              <a:rPr lang="en-US" sz="1800">
                <a:latin typeface="Arial" charset="0"/>
              </a:rPr>
              <a:t> ≥ 0.5 ).</a:t>
            </a:r>
          </a:p>
          <a:p>
            <a:pPr lvl="1" eaLnBrk="1" hangingPunct="1">
              <a:spcAft>
                <a:spcPts val="600"/>
              </a:spcAft>
            </a:pPr>
            <a:r>
              <a:rPr lang="en-US" sz="1800" b="1">
                <a:latin typeface="Symbol" charset="0"/>
              </a:rPr>
              <a:t>b</a:t>
            </a:r>
            <a:r>
              <a:rPr lang="en-US" sz="1800" b="1" baseline="-25000">
                <a:latin typeface="Arial" charset="0"/>
              </a:rPr>
              <a:t>0</a:t>
            </a:r>
            <a:r>
              <a:rPr lang="en-US" sz="1800">
                <a:latin typeface="Arial" charset="0"/>
              </a:rPr>
              <a:t> should be near 0 (substantially smaller than the expected development time for the new program).</a:t>
            </a:r>
          </a:p>
          <a:p>
            <a:pPr lvl="1" eaLnBrk="1" hangingPunct="1">
              <a:spcAft>
                <a:spcPts val="600"/>
              </a:spcAft>
            </a:pPr>
            <a:r>
              <a:rPr lang="en-US" sz="1800" b="1">
                <a:latin typeface="Symbol" charset="0"/>
              </a:rPr>
              <a:t>b</a:t>
            </a:r>
            <a:r>
              <a:rPr lang="en-US" sz="1800" b="1" baseline="-25000">
                <a:latin typeface="Arial" charset="0"/>
              </a:rPr>
              <a:t>1</a:t>
            </a:r>
            <a:r>
              <a:rPr lang="en-US" sz="1800">
                <a:latin typeface="Arial" charset="0"/>
              </a:rPr>
              <a:t> should be within 50% of 1/(historical productivity).</a:t>
            </a:r>
            <a:r>
              <a:rPr lang="en-US" sz="600">
                <a:latin typeface="Arial" charset="0"/>
              </a:rPr>
              <a:t>	</a:t>
            </a:r>
          </a:p>
          <a:p>
            <a:pPr marL="0" indent="0"/>
            <a:r>
              <a:rPr lang="en-US" sz="1800">
                <a:latin typeface="Arial" charset="0"/>
              </a:rPr>
              <a:t>If method B cannot be used and you have historical data, use method C.</a:t>
            </a:r>
          </a:p>
          <a:p>
            <a:pPr marL="0" indent="0"/>
            <a:r>
              <a:rPr lang="en-US" sz="1800">
                <a:latin typeface="Arial" charset="0"/>
              </a:rPr>
              <a:t>If you have no historical data, use method D.</a:t>
            </a:r>
          </a:p>
        </p:txBody>
      </p:sp>
    </p:spTree>
    <p:extLst>
      <p:ext uri="{BB962C8B-B14F-4D97-AF65-F5344CB8AC3E}">
        <p14:creationId xmlns:p14="http://schemas.microsoft.com/office/powerpoint/2010/main" val="4035372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>
                <a:latin typeface="Arial" charset="0"/>
              </a:rPr>
              <a:t>Where Do the Size Guidelines Come From?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1200"/>
              </a:spcBef>
              <a:spcAft>
                <a:spcPct val="0"/>
              </a:spcAft>
            </a:pPr>
            <a:r>
              <a:rPr lang="en-US" sz="2000">
                <a:latin typeface="Arial" charset="0"/>
              </a:rPr>
              <a:t>Rule for </a:t>
            </a:r>
            <a:r>
              <a:rPr lang="en-US" sz="2000" b="1" i="1">
                <a:latin typeface="Arial" charset="0"/>
              </a:rPr>
              <a:t>Size</a:t>
            </a:r>
            <a:r>
              <a:rPr lang="en-US" sz="2000">
                <a:latin typeface="Arial" charset="0"/>
              </a:rPr>
              <a:t> </a:t>
            </a:r>
            <a:r>
              <a:rPr lang="en-US" sz="2000">
                <a:latin typeface="Symbol" charset="0"/>
              </a:rPr>
              <a:t>b</a:t>
            </a:r>
            <a:r>
              <a:rPr lang="en-US" sz="2000" baseline="-25000">
                <a:latin typeface="Arial" charset="0"/>
              </a:rPr>
              <a:t>0</a:t>
            </a:r>
            <a:endParaRPr lang="en-US" sz="2000">
              <a:latin typeface="Arial" charset="0"/>
            </a:endParaRPr>
          </a:p>
          <a:p>
            <a:pPr lvl="1" indent="-280988">
              <a:spcBef>
                <a:spcPts val="1200"/>
              </a:spcBef>
              <a:spcAft>
                <a:spcPct val="0"/>
              </a:spcAft>
            </a:pPr>
            <a:r>
              <a:rPr lang="en-US" sz="2000">
                <a:latin typeface="Arial" charset="0"/>
              </a:rPr>
              <a:t>Having the overhead and constant bias </a:t>
            </a:r>
            <a:r>
              <a:rPr lang="en-US" sz="2000">
                <a:latin typeface="Symbol" charset="0"/>
              </a:rPr>
              <a:t>(b</a:t>
            </a:r>
            <a:r>
              <a:rPr lang="en-US" sz="2000" baseline="-25000">
                <a:latin typeface="Arial" charset="0"/>
              </a:rPr>
              <a:t>0</a:t>
            </a:r>
            <a:r>
              <a:rPr lang="en-US" sz="2000">
                <a:latin typeface="Arial" charset="0"/>
              </a:rPr>
              <a:t>) almost as big as the finished product would not make sense. It would mean estimated proxy size has little influence on the estimate size.</a:t>
            </a:r>
          </a:p>
          <a:p>
            <a:pPr lvl="1" indent="-280988">
              <a:spcBef>
                <a:spcPts val="1200"/>
              </a:spcBef>
              <a:spcAft>
                <a:spcPct val="0"/>
              </a:spcAft>
            </a:pPr>
            <a:r>
              <a:rPr lang="en-US" sz="2000">
                <a:latin typeface="Arial" charset="0"/>
              </a:rPr>
              <a:t>The absolute value of</a:t>
            </a:r>
            <a:r>
              <a:rPr lang="en-US" sz="2000">
                <a:latin typeface="Symbol" charset="0"/>
              </a:rPr>
              <a:t> b</a:t>
            </a:r>
            <a:r>
              <a:rPr lang="en-US" sz="2000" baseline="-25000">
                <a:latin typeface="Arial" charset="0"/>
              </a:rPr>
              <a:t>0</a:t>
            </a:r>
            <a:r>
              <a:rPr lang="en-US" sz="2000">
                <a:latin typeface="Arial" charset="0"/>
              </a:rPr>
              <a:t> should be less than about 25% of the expected size of the finished product.</a:t>
            </a:r>
          </a:p>
          <a:p>
            <a:pPr marL="0" indent="0">
              <a:spcBef>
                <a:spcPts val="1200"/>
              </a:spcBef>
              <a:spcAft>
                <a:spcPct val="0"/>
              </a:spcAft>
            </a:pPr>
            <a:r>
              <a:rPr lang="en-US" sz="2000">
                <a:latin typeface="Arial" charset="0"/>
              </a:rPr>
              <a:t>Rule for </a:t>
            </a:r>
            <a:r>
              <a:rPr lang="en-US" sz="2000" b="1" i="1">
                <a:latin typeface="Arial" charset="0"/>
              </a:rPr>
              <a:t>Size </a:t>
            </a:r>
            <a:r>
              <a:rPr lang="en-US" sz="2000">
                <a:latin typeface="Symbol" charset="0"/>
              </a:rPr>
              <a:t>b</a:t>
            </a:r>
            <a:r>
              <a:rPr lang="en-US" sz="2000" baseline="-25000">
                <a:latin typeface="Arial" charset="0"/>
              </a:rPr>
              <a:t>1</a:t>
            </a:r>
            <a:endParaRPr lang="en-US" sz="2000">
              <a:latin typeface="Arial" charset="0"/>
            </a:endParaRPr>
          </a:p>
          <a:p>
            <a:pPr lvl="1" indent="-280988">
              <a:spcBef>
                <a:spcPts val="1200"/>
              </a:spcBef>
              <a:spcAft>
                <a:spcPct val="0"/>
              </a:spcAft>
            </a:pPr>
            <a:r>
              <a:rPr lang="en-US" sz="2000">
                <a:latin typeface="Arial" charset="0"/>
              </a:rPr>
              <a:t>Normally, the slope (</a:t>
            </a:r>
            <a:r>
              <a:rPr lang="en-US" sz="2000">
                <a:latin typeface="Symbol" charset="0"/>
              </a:rPr>
              <a:t>b</a:t>
            </a:r>
            <a:r>
              <a:rPr lang="en-US" sz="2000" baseline="-25000">
                <a:latin typeface="Arial" charset="0"/>
              </a:rPr>
              <a:t>1</a:t>
            </a:r>
            <a:r>
              <a:rPr lang="en-US" sz="2000">
                <a:latin typeface="Symbol" charset="0"/>
              </a:rPr>
              <a:t>) </a:t>
            </a:r>
            <a:r>
              <a:rPr lang="en-US" sz="2000">
                <a:latin typeface="Arial" charset="0"/>
              </a:rPr>
              <a:t>should be near 1.0. Values between 0.5 and 2.0 are acceptable.</a:t>
            </a:r>
          </a:p>
          <a:p>
            <a:pPr lvl="1" indent="-280988">
              <a:spcBef>
                <a:spcPts val="1200"/>
              </a:spcBef>
              <a:spcAft>
                <a:spcPct val="0"/>
              </a:spcAft>
            </a:pPr>
            <a:r>
              <a:rPr lang="en-US" sz="2000">
                <a:latin typeface="Arial" charset="0"/>
              </a:rPr>
              <a:t>A value of less than 0.5 or greater than 2.0 indicates a large proportional-over or -under bias and should not be used unless your instructor agrees.</a:t>
            </a:r>
          </a:p>
        </p:txBody>
      </p:sp>
    </p:spTree>
    <p:extLst>
      <p:ext uri="{BB962C8B-B14F-4D97-AF65-F5344CB8AC3E}">
        <p14:creationId xmlns:p14="http://schemas.microsoft.com/office/powerpoint/2010/main" val="2448756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>
                <a:latin typeface="Arial" charset="0"/>
              </a:rPr>
              <a:t>Where Do the Time Guidelines Come From? - 1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1200"/>
              </a:spcBef>
              <a:spcAft>
                <a:spcPct val="0"/>
              </a:spcAft>
              <a:defRPr/>
            </a:pPr>
            <a:r>
              <a:rPr lang="en-US" sz="2000" dirty="0" smtClean="0">
                <a:ea typeface="+mn-ea"/>
              </a:rPr>
              <a:t>Rule for </a:t>
            </a:r>
            <a:r>
              <a:rPr lang="en-US" sz="2000" b="1" i="1" dirty="0" smtClean="0">
                <a:ea typeface="+mn-ea"/>
              </a:rPr>
              <a:t>Time</a:t>
            </a:r>
            <a:r>
              <a:rPr lang="en-US" sz="2000" dirty="0" smtClean="0">
                <a:ea typeface="+mn-ea"/>
              </a:rPr>
              <a:t> </a:t>
            </a:r>
            <a:r>
              <a:rPr lang="en-US" sz="2000" dirty="0" smtClean="0">
                <a:latin typeface="Symbol" pitchFamily="18" charset="2"/>
                <a:ea typeface="+mn-ea"/>
              </a:rPr>
              <a:t>b</a:t>
            </a:r>
            <a:r>
              <a:rPr lang="en-US" sz="2000" baseline="-25000" dirty="0" smtClean="0">
                <a:ea typeface="+mn-ea"/>
              </a:rPr>
              <a:t>0</a:t>
            </a:r>
            <a:endParaRPr lang="en-US" sz="2000" dirty="0" smtClean="0">
              <a:ea typeface="+mn-ea"/>
            </a:endParaRPr>
          </a:p>
          <a:p>
            <a:pPr lvl="1" indent="-280988">
              <a:spcBef>
                <a:spcPts val="1200"/>
              </a:spcBef>
              <a:spcAft>
                <a:spcPct val="0"/>
              </a:spcAft>
              <a:buFont typeface="Times" pitchFamily="18" charset="0"/>
              <a:buChar char="•"/>
              <a:defRPr/>
            </a:pPr>
            <a:r>
              <a:rPr lang="en-US" sz="2000" dirty="0" smtClean="0"/>
              <a:t>Having the overhead and constant bias </a:t>
            </a:r>
            <a:r>
              <a:rPr lang="en-US" sz="2000" dirty="0" smtClean="0">
                <a:latin typeface="Symbol" pitchFamily="18" charset="2"/>
              </a:rPr>
              <a:t>(b</a:t>
            </a:r>
            <a:r>
              <a:rPr lang="en-US" sz="2000" baseline="-25000" dirty="0" smtClean="0"/>
              <a:t>0</a:t>
            </a:r>
            <a:r>
              <a:rPr lang="en-US" sz="2000" dirty="0" smtClean="0"/>
              <a:t>) almost as large as the final estimated time would not make sense. It would mean the estimated proxy size has little influence on the estimated time.</a:t>
            </a:r>
          </a:p>
          <a:p>
            <a:pPr marL="747713" lvl="1" indent="-284163">
              <a:spcBef>
                <a:spcPts val="1200"/>
              </a:spcBef>
              <a:spcAft>
                <a:spcPct val="0"/>
              </a:spcAft>
              <a:buFont typeface="Times" pitchFamily="18" charset="0"/>
              <a:buChar char="•"/>
              <a:defRPr/>
            </a:pPr>
            <a:r>
              <a:rPr lang="en-US" sz="2000" dirty="0" smtClean="0"/>
              <a:t>The absolute value of</a:t>
            </a:r>
            <a:r>
              <a:rPr lang="en-US" sz="2000" dirty="0" smtClean="0">
                <a:latin typeface="Symbol" pitchFamily="18" charset="2"/>
              </a:rPr>
              <a:t> b</a:t>
            </a:r>
            <a:r>
              <a:rPr lang="en-US" sz="2000" baseline="-25000" dirty="0" smtClean="0"/>
              <a:t>0</a:t>
            </a:r>
            <a:r>
              <a:rPr lang="en-US" sz="2000" dirty="0" smtClean="0"/>
              <a:t> should be significantly smaller than the estimated development time.</a:t>
            </a:r>
          </a:p>
        </p:txBody>
      </p:sp>
    </p:spTree>
    <p:extLst>
      <p:ext uri="{BB962C8B-B14F-4D97-AF65-F5344CB8AC3E}">
        <p14:creationId xmlns:p14="http://schemas.microsoft.com/office/powerpoint/2010/main" val="3590467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257175" y="546100"/>
            <a:ext cx="8505825" cy="344488"/>
          </a:xfrm>
        </p:spPr>
        <p:txBody>
          <a:bodyPr>
            <a:normAutofit fontScale="90000"/>
          </a:bodyPr>
          <a:lstStyle/>
          <a:p>
            <a:r>
              <a:rPr lang="en-US">
                <a:latin typeface="Arial" charset="0"/>
              </a:rPr>
              <a:t>Where Do the Time Guidelines Come From? - 2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sz="half" idx="1"/>
          </p:nvPr>
        </p:nvSpPr>
        <p:spPr>
          <a:xfrm>
            <a:off x="300038" y="1331913"/>
            <a:ext cx="8075612" cy="5140325"/>
          </a:xfrm>
        </p:spPr>
        <p:txBody>
          <a:bodyPr/>
          <a:lstStyle/>
          <a:p>
            <a:pPr marL="0" indent="0"/>
            <a:r>
              <a:rPr lang="en-US" sz="2000">
                <a:latin typeface="Arial" charset="0"/>
              </a:rPr>
              <a:t>Rule for </a:t>
            </a:r>
            <a:r>
              <a:rPr lang="en-US" sz="2000" b="1" i="1">
                <a:latin typeface="Arial" charset="0"/>
              </a:rPr>
              <a:t>Time</a:t>
            </a:r>
            <a:r>
              <a:rPr lang="en-US" sz="2000">
                <a:latin typeface="Arial" charset="0"/>
              </a:rPr>
              <a:t> </a:t>
            </a:r>
            <a:r>
              <a:rPr lang="en-US" sz="2000">
                <a:latin typeface="Symbol" charset="0"/>
              </a:rPr>
              <a:t>b</a:t>
            </a:r>
            <a:r>
              <a:rPr lang="en-US" sz="2000" baseline="-25000">
                <a:latin typeface="Arial" charset="0"/>
              </a:rPr>
              <a:t>1</a:t>
            </a:r>
            <a:r>
              <a:rPr lang="en-US" sz="2000">
                <a:latin typeface="Arial" charset="0"/>
              </a:rPr>
              <a:t> </a:t>
            </a:r>
          </a:p>
          <a:p>
            <a:pPr marL="741363" lvl="1" indent="-279400"/>
            <a:r>
              <a:rPr lang="en-US" sz="2000">
                <a:latin typeface="Arial" charset="0"/>
              </a:rPr>
              <a:t> </a:t>
            </a:r>
            <a:r>
              <a:rPr lang="ja-JP" altLang="en-US" sz="2000">
                <a:latin typeface="Arial" charset="0"/>
              </a:rPr>
              <a:t>“</a:t>
            </a:r>
            <a:r>
              <a:rPr lang="en-US" sz="2000">
                <a:latin typeface="Arial" charset="0"/>
              </a:rPr>
              <a:t>Time</a:t>
            </a:r>
            <a:r>
              <a:rPr lang="ja-JP" altLang="en-US" sz="2000">
                <a:latin typeface="Arial" charset="0"/>
              </a:rPr>
              <a:t>”</a:t>
            </a:r>
            <a:r>
              <a:rPr lang="en-US" sz="2000">
                <a:latin typeface="Arial" charset="0"/>
              </a:rPr>
              <a:t> </a:t>
            </a:r>
            <a:r>
              <a:rPr lang="en-US" sz="2000">
                <a:latin typeface="Symbol" charset="0"/>
              </a:rPr>
              <a:t>b</a:t>
            </a:r>
            <a:r>
              <a:rPr lang="en-US" sz="2000" baseline="-25000">
                <a:latin typeface="Arial" charset="0"/>
              </a:rPr>
              <a:t>1</a:t>
            </a:r>
            <a:r>
              <a:rPr lang="en-US" sz="2000">
                <a:latin typeface="Arial" charset="0"/>
              </a:rPr>
              <a:t> needs to be within 50% of (1/historical productivity). </a:t>
            </a:r>
          </a:p>
          <a:p>
            <a:pPr marL="0" indent="0">
              <a:spcAft>
                <a:spcPct val="0"/>
              </a:spcAft>
            </a:pPr>
            <a:endParaRPr lang="en-US" sz="2000">
              <a:latin typeface="Arial" charset="0"/>
            </a:endParaRPr>
          </a:p>
          <a:p>
            <a:pPr marL="741363" lvl="1" indent="-279400">
              <a:spcAft>
                <a:spcPct val="0"/>
              </a:spcAft>
              <a:buFont typeface="Times" charset="0"/>
              <a:buNone/>
            </a:pPr>
            <a:r>
              <a:rPr lang="en-US" sz="2000">
                <a:latin typeface="Arial" charset="0"/>
              </a:rPr>
              <a:t>Example:</a:t>
            </a:r>
          </a:p>
          <a:p>
            <a:pPr marL="741363" lvl="1" indent="-279400">
              <a:spcAft>
                <a:spcPct val="0"/>
              </a:spcAft>
              <a:buFontTx/>
              <a:buNone/>
            </a:pPr>
            <a:endParaRPr lang="en-US" sz="1600">
              <a:latin typeface="Arial" charset="0"/>
            </a:endParaRPr>
          </a:p>
          <a:p>
            <a:pPr marL="742950" lvl="2" indent="0">
              <a:spcAft>
                <a:spcPct val="0"/>
              </a:spcAft>
              <a:buFontTx/>
              <a:buNone/>
            </a:pPr>
            <a:r>
              <a:rPr lang="en-US" sz="1600">
                <a:latin typeface="Arial" charset="0"/>
              </a:rPr>
              <a:t>How long would it take to code one LOC if historical productivity is 30 LOC per hour?</a:t>
            </a:r>
          </a:p>
          <a:p>
            <a:pPr marL="742950" lvl="2" indent="0">
              <a:spcAft>
                <a:spcPct val="0"/>
              </a:spcAft>
              <a:buFontTx/>
              <a:buNone/>
            </a:pPr>
            <a:endParaRPr lang="en-US" sz="1600">
              <a:latin typeface="Arial" charset="0"/>
            </a:endParaRPr>
          </a:p>
          <a:p>
            <a:pPr marL="741363" lvl="1" indent="-279400">
              <a:spcAft>
                <a:spcPct val="0"/>
              </a:spcAft>
              <a:buFontTx/>
              <a:buNone/>
            </a:pPr>
            <a:r>
              <a:rPr lang="en-US" sz="1600">
                <a:latin typeface="Arial" charset="0"/>
              </a:rPr>
              <a:t>			30 LOC		1 hr</a:t>
            </a:r>
          </a:p>
          <a:p>
            <a:pPr marL="741363" lvl="1" indent="-279400">
              <a:spcAft>
                <a:spcPct val="0"/>
              </a:spcAft>
              <a:buFontTx/>
              <a:buNone/>
            </a:pPr>
            <a:r>
              <a:rPr lang="en-US" sz="1600">
                <a:latin typeface="Arial" charset="0"/>
              </a:rPr>
              <a:t>			  1 LOC		x hrs</a:t>
            </a:r>
          </a:p>
          <a:p>
            <a:pPr marL="741363" lvl="1" indent="-279400">
              <a:spcAft>
                <a:spcPct val="0"/>
              </a:spcAft>
              <a:buFontTx/>
              <a:buNone/>
            </a:pPr>
            <a:r>
              <a:rPr lang="en-US" sz="1600">
                <a:latin typeface="Arial" charset="0"/>
              </a:rPr>
              <a:t>			---------------------------</a:t>
            </a:r>
          </a:p>
          <a:p>
            <a:pPr marL="741363" lvl="1" indent="-279400">
              <a:spcAft>
                <a:spcPct val="0"/>
              </a:spcAft>
              <a:buFontTx/>
              <a:buNone/>
            </a:pPr>
            <a:r>
              <a:rPr lang="en-US" sz="1600">
                <a:latin typeface="Arial" charset="0"/>
              </a:rPr>
              <a:t>			30x  = 1   </a:t>
            </a:r>
            <a:r>
              <a:rPr lang="en-US" sz="1600">
                <a:latin typeface="Arial" charset="0"/>
                <a:sym typeface="Wingdings" charset="0"/>
              </a:rPr>
              <a:t>   </a:t>
            </a:r>
            <a:r>
              <a:rPr lang="en-US" sz="1600">
                <a:latin typeface="Arial" charset="0"/>
              </a:rPr>
              <a:t>x = 1/30 = 2 minutes per LOC</a:t>
            </a:r>
          </a:p>
          <a:p>
            <a:pPr marL="0" indent="0"/>
            <a:endParaRPr lang="en-US" sz="800">
              <a:latin typeface="Arial" charset="0"/>
            </a:endParaRPr>
          </a:p>
          <a:p>
            <a:pPr marL="0" indent="0"/>
            <a:endParaRPr lang="en-US" sz="2000">
              <a:latin typeface="Symbol" charset="0"/>
            </a:endParaRPr>
          </a:p>
          <a:p>
            <a:pPr marL="742950" lvl="2" indent="0">
              <a:buFont typeface="Times" charset="0"/>
              <a:buNone/>
            </a:pPr>
            <a:r>
              <a:rPr lang="en-US" sz="1600">
                <a:latin typeface="Arial" charset="0"/>
              </a:rPr>
              <a:t>For this example, if </a:t>
            </a:r>
            <a:r>
              <a:rPr lang="en-US" sz="1600">
                <a:latin typeface="Symbol" charset="0"/>
              </a:rPr>
              <a:t>b</a:t>
            </a:r>
            <a:r>
              <a:rPr lang="en-US" sz="1600" baseline="-25000">
                <a:latin typeface="Arial" charset="0"/>
              </a:rPr>
              <a:t>1</a:t>
            </a:r>
            <a:r>
              <a:rPr lang="en-US" sz="1600">
                <a:latin typeface="Arial" charset="0"/>
              </a:rPr>
              <a:t> is not between 1 and 3 minutes per LOC (within 50%), the applied correction is too great and should not be used.</a:t>
            </a:r>
          </a:p>
        </p:txBody>
      </p:sp>
    </p:spTree>
    <p:extLst>
      <p:ext uri="{BB962C8B-B14F-4D97-AF65-F5344CB8AC3E}">
        <p14:creationId xmlns:p14="http://schemas.microsoft.com/office/powerpoint/2010/main" val="20441373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257175" y="546100"/>
            <a:ext cx="8505825" cy="344488"/>
          </a:xfrm>
        </p:spPr>
        <p:txBody>
          <a:bodyPr>
            <a:normAutofit fontScale="90000"/>
          </a:bodyPr>
          <a:lstStyle/>
          <a:p>
            <a:r>
              <a:rPr lang="en-US">
                <a:latin typeface="Arial" charset="0"/>
              </a:rPr>
              <a:t>Follow Along …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>
                <a:latin typeface="Arial" charset="0"/>
              </a:rPr>
              <a:t>Download the PROBE methods A and B.mdb </a:t>
            </a:r>
            <a:r>
              <a:rPr lang="en-US" i="1">
                <a:latin typeface="Arial" charset="0"/>
              </a:rPr>
              <a:t>da</a:t>
            </a:r>
            <a:r>
              <a:rPr lang="en-US">
                <a:latin typeface="Arial" charset="0"/>
              </a:rPr>
              <a:t>tabase and import it into a copy of your PSP Student Workbook.</a:t>
            </a:r>
          </a:p>
        </p:txBody>
      </p:sp>
    </p:spTree>
    <p:extLst>
      <p:ext uri="{BB962C8B-B14F-4D97-AF65-F5344CB8AC3E}">
        <p14:creationId xmlns:p14="http://schemas.microsoft.com/office/powerpoint/2010/main" val="1751137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>
                <a:latin typeface="Arial" charset="0"/>
              </a:rPr>
              <a:t>Historical Data - PROBE Calculation Worksheet</a:t>
            </a:r>
          </a:p>
        </p:txBody>
      </p:sp>
      <p:sp>
        <p:nvSpPr>
          <p:cNvPr id="18436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marL="0" indent="0" eaLnBrk="1" hangingPunct="1">
              <a:lnSpc>
                <a:spcPct val="90000"/>
              </a:lnSpc>
              <a:spcBef>
                <a:spcPts val="1200"/>
              </a:spcBef>
              <a:spcAft>
                <a:spcPct val="0"/>
              </a:spcAft>
            </a:pPr>
            <a:r>
              <a:rPr lang="en-US" sz="1900" dirty="0">
                <a:latin typeface="Arial" charset="0"/>
              </a:rPr>
              <a:t>This is the lower part of the PSP Size Estimating Template where the analysis of data and selection of the PROBE methods is performed.</a:t>
            </a:r>
          </a:p>
          <a:p>
            <a:pPr marL="0" indent="0" eaLnBrk="1" hangingPunct="1">
              <a:lnSpc>
                <a:spcPct val="90000"/>
              </a:lnSpc>
              <a:spcBef>
                <a:spcPts val="1200"/>
              </a:spcBef>
              <a:spcAft>
                <a:spcPct val="0"/>
              </a:spcAft>
            </a:pPr>
            <a:endParaRPr lang="en-US" sz="1900" dirty="0">
              <a:latin typeface="Arial" charset="0"/>
            </a:endParaRPr>
          </a:p>
          <a:p>
            <a:pPr marL="0" indent="0" eaLnBrk="1" hangingPunct="1">
              <a:lnSpc>
                <a:spcPct val="90000"/>
              </a:lnSpc>
              <a:spcBef>
                <a:spcPts val="1200"/>
              </a:spcBef>
              <a:spcAft>
                <a:spcPct val="0"/>
              </a:spcAft>
            </a:pPr>
            <a:r>
              <a:rPr lang="en-US" sz="1900" dirty="0">
                <a:latin typeface="Arial" charset="0"/>
              </a:rPr>
              <a:t>This screen is reached through the PSP2.1 window</a:t>
            </a:r>
            <a:r>
              <a:rPr lang="ja-JP" altLang="en-US" sz="1900" dirty="0">
                <a:latin typeface="Arial" charset="0"/>
              </a:rPr>
              <a:t>’</a:t>
            </a:r>
            <a:r>
              <a:rPr lang="en-US" sz="1900" dirty="0">
                <a:latin typeface="Arial" charset="0"/>
              </a:rPr>
              <a:t>s drop down list:</a:t>
            </a:r>
          </a:p>
        </p:txBody>
      </p:sp>
      <p:pic>
        <p:nvPicPr>
          <p:cNvPr id="18437" name="Picture 75" descr="C:\DOCUME~1\snurhan\LOCALS~1\Temp\msohtml1\01\clip_image001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238" y="3459163"/>
            <a:ext cx="2266950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4629580" y="1123951"/>
            <a:ext cx="4235020" cy="5060950"/>
            <a:chOff x="4525963" y="1335088"/>
            <a:chExt cx="4338637" cy="5184775"/>
          </a:xfrm>
        </p:grpSpPr>
        <p:pic>
          <p:nvPicPr>
            <p:cNvPr id="18435" name="Picture 2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5963" y="1335088"/>
              <a:ext cx="4208462" cy="51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38" name="Right Arrow 39"/>
            <p:cNvSpPr>
              <a:spLocks noChangeArrowheads="1"/>
            </p:cNvSpPr>
            <p:nvPr/>
          </p:nvSpPr>
          <p:spPr bwMode="auto">
            <a:xfrm rot="10800000">
              <a:off x="8501063" y="3981450"/>
              <a:ext cx="360362" cy="125413"/>
            </a:xfrm>
            <a:prstGeom prst="rightArrow">
              <a:avLst>
                <a:gd name="adj1" fmla="val 50000"/>
                <a:gd name="adj2" fmla="val 49792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 type="triangle" w="med" len="med"/>
                </a14:hiddenLine>
              </a:ext>
            </a:extLst>
          </p:spPr>
          <p:txBody>
            <a:bodyPr lIns="92309" tIns="46154" rIns="92309" bIns="46154"/>
            <a:lstStyle/>
            <a:p>
              <a:pPr>
                <a:tabLst>
                  <a:tab pos="292100" algn="l"/>
                  <a:tab pos="571500" algn="l"/>
                </a:tabLst>
              </a:pPr>
              <a:endParaRPr lang="en-US"/>
            </a:p>
          </p:txBody>
        </p:sp>
        <p:sp>
          <p:nvSpPr>
            <p:cNvPr id="18439" name="Right Arrow 40"/>
            <p:cNvSpPr>
              <a:spLocks noChangeArrowheads="1"/>
            </p:cNvSpPr>
            <p:nvPr/>
          </p:nvSpPr>
          <p:spPr bwMode="auto">
            <a:xfrm rot="10800000">
              <a:off x="8504238" y="5165725"/>
              <a:ext cx="360362" cy="123825"/>
            </a:xfrm>
            <a:prstGeom prst="rightArrow">
              <a:avLst>
                <a:gd name="adj1" fmla="val 50000"/>
                <a:gd name="adj2" fmla="val 50431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 type="triangle" w="med" len="med"/>
                </a14:hiddenLine>
              </a:ext>
            </a:extLst>
          </p:spPr>
          <p:txBody>
            <a:bodyPr lIns="92309" tIns="46154" rIns="92309" bIns="46154"/>
            <a:lstStyle/>
            <a:p>
              <a:pPr>
                <a:tabLst>
                  <a:tab pos="292100" algn="l"/>
                  <a:tab pos="571500" algn="l"/>
                </a:tabLst>
              </a:pPr>
              <a:endParaRPr lang="en-US"/>
            </a:p>
          </p:txBody>
        </p:sp>
        <p:sp>
          <p:nvSpPr>
            <p:cNvPr id="18440" name="Right Arrow 41"/>
            <p:cNvSpPr>
              <a:spLocks noChangeArrowheads="1"/>
            </p:cNvSpPr>
            <p:nvPr/>
          </p:nvSpPr>
          <p:spPr bwMode="auto">
            <a:xfrm rot="10800000">
              <a:off x="5229225" y="4117975"/>
              <a:ext cx="360363" cy="123825"/>
            </a:xfrm>
            <a:prstGeom prst="rightArrow">
              <a:avLst>
                <a:gd name="adj1" fmla="val 50000"/>
                <a:gd name="adj2" fmla="val 50431"/>
              </a:avLst>
            </a:prstGeom>
            <a:solidFill>
              <a:srgbClr val="00B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 type="triangle" w="med" len="med"/>
                </a14:hiddenLine>
              </a:ext>
            </a:extLst>
          </p:spPr>
          <p:txBody>
            <a:bodyPr lIns="92309" tIns="46154" rIns="92309" bIns="46154"/>
            <a:lstStyle/>
            <a:p>
              <a:pPr>
                <a:tabLst>
                  <a:tab pos="292100" algn="l"/>
                  <a:tab pos="571500" algn="l"/>
                </a:tabLst>
              </a:pPr>
              <a:endParaRPr lang="en-US"/>
            </a:p>
          </p:txBody>
        </p:sp>
        <p:sp>
          <p:nvSpPr>
            <p:cNvPr id="18441" name="Right Arrow 42"/>
            <p:cNvSpPr>
              <a:spLocks noChangeArrowheads="1"/>
            </p:cNvSpPr>
            <p:nvPr/>
          </p:nvSpPr>
          <p:spPr bwMode="auto">
            <a:xfrm rot="10800000">
              <a:off x="5229225" y="5297488"/>
              <a:ext cx="360363" cy="125412"/>
            </a:xfrm>
            <a:prstGeom prst="rightArrow">
              <a:avLst>
                <a:gd name="adj1" fmla="val 50000"/>
                <a:gd name="adj2" fmla="val 49793"/>
              </a:avLst>
            </a:prstGeom>
            <a:solidFill>
              <a:srgbClr val="00B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 type="triangle" w="med" len="med"/>
                </a14:hiddenLine>
              </a:ext>
            </a:extLst>
          </p:spPr>
          <p:txBody>
            <a:bodyPr lIns="92309" tIns="46154" rIns="92309" bIns="46154"/>
            <a:lstStyle/>
            <a:p>
              <a:pPr>
                <a:tabLst>
                  <a:tab pos="292100" algn="l"/>
                  <a:tab pos="571500" algn="l"/>
                </a:tabLst>
              </a:pPr>
              <a:endParaRPr lang="en-US"/>
            </a:p>
          </p:txBody>
        </p:sp>
        <p:sp>
          <p:nvSpPr>
            <p:cNvPr id="18442" name="Right Arrow 43"/>
            <p:cNvSpPr>
              <a:spLocks noChangeArrowheads="1"/>
            </p:cNvSpPr>
            <p:nvPr/>
          </p:nvSpPr>
          <p:spPr bwMode="auto">
            <a:xfrm rot="5400000">
              <a:off x="6743700" y="4030663"/>
              <a:ext cx="257175" cy="66675"/>
            </a:xfrm>
            <a:prstGeom prst="rightArrow">
              <a:avLst>
                <a:gd name="adj1" fmla="val 50000"/>
                <a:gd name="adj2" fmla="val 49536"/>
              </a:avLst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 type="triangle" w="med" len="med"/>
                </a14:hiddenLine>
              </a:ext>
            </a:extLst>
          </p:spPr>
          <p:txBody>
            <a:bodyPr lIns="92309" tIns="46154" rIns="92309" bIns="46154"/>
            <a:lstStyle/>
            <a:p>
              <a:pPr>
                <a:tabLst>
                  <a:tab pos="292100" algn="l"/>
                  <a:tab pos="571500" algn="l"/>
                </a:tabLst>
              </a:pPr>
              <a:endParaRPr lang="en-US"/>
            </a:p>
          </p:txBody>
        </p:sp>
        <p:cxnSp>
          <p:nvCxnSpPr>
            <p:cNvPr id="18443" name="Straight Connector 114"/>
            <p:cNvCxnSpPr>
              <a:cxnSpLocks noChangeShapeType="1"/>
            </p:cNvCxnSpPr>
            <p:nvPr/>
          </p:nvCxnSpPr>
          <p:spPr bwMode="auto">
            <a:xfrm rot="5400000">
              <a:off x="7394575" y="3900488"/>
              <a:ext cx="268287" cy="1588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8444" name="Straight Connector 118"/>
            <p:cNvCxnSpPr>
              <a:cxnSpLocks noChangeShapeType="1"/>
            </p:cNvCxnSpPr>
            <p:nvPr/>
          </p:nvCxnSpPr>
          <p:spPr bwMode="auto">
            <a:xfrm rot="5400000">
              <a:off x="6542881" y="3850482"/>
              <a:ext cx="160337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8445" name="Straight Connector 121"/>
            <p:cNvCxnSpPr>
              <a:cxnSpLocks noChangeShapeType="1"/>
            </p:cNvCxnSpPr>
            <p:nvPr/>
          </p:nvCxnSpPr>
          <p:spPr bwMode="auto">
            <a:xfrm flipV="1">
              <a:off x="6618288" y="3765550"/>
              <a:ext cx="912812" cy="3175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8446" name="Straight Connector 129"/>
            <p:cNvCxnSpPr>
              <a:cxnSpLocks noChangeShapeType="1"/>
            </p:cNvCxnSpPr>
            <p:nvPr/>
          </p:nvCxnSpPr>
          <p:spPr bwMode="auto">
            <a:xfrm rot="5400000">
              <a:off x="6647656" y="3866357"/>
              <a:ext cx="130175" cy="1588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8447" name="Straight Connector 131"/>
            <p:cNvCxnSpPr>
              <a:cxnSpLocks noChangeShapeType="1"/>
            </p:cNvCxnSpPr>
            <p:nvPr/>
          </p:nvCxnSpPr>
          <p:spPr bwMode="auto">
            <a:xfrm rot="5400000">
              <a:off x="7117557" y="3923506"/>
              <a:ext cx="234950" cy="1587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8448" name="Straight Connector 133"/>
            <p:cNvCxnSpPr>
              <a:cxnSpLocks noChangeShapeType="1"/>
            </p:cNvCxnSpPr>
            <p:nvPr/>
          </p:nvCxnSpPr>
          <p:spPr bwMode="auto">
            <a:xfrm flipV="1">
              <a:off x="6711950" y="3808413"/>
              <a:ext cx="523875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8449" name="Straight Connector 136"/>
            <p:cNvCxnSpPr>
              <a:cxnSpLocks noChangeShapeType="1"/>
            </p:cNvCxnSpPr>
            <p:nvPr/>
          </p:nvCxnSpPr>
          <p:spPr bwMode="auto">
            <a:xfrm rot="5400000">
              <a:off x="6807200" y="5170488"/>
              <a:ext cx="219075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8450" name="Straight Connector 137"/>
            <p:cNvCxnSpPr>
              <a:cxnSpLocks noChangeShapeType="1"/>
            </p:cNvCxnSpPr>
            <p:nvPr/>
          </p:nvCxnSpPr>
          <p:spPr bwMode="auto">
            <a:xfrm rot="5400000">
              <a:off x="6918325" y="5192713"/>
              <a:ext cx="176213" cy="1587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8451" name="Straight Connector 138"/>
            <p:cNvCxnSpPr>
              <a:cxnSpLocks noChangeShapeType="1"/>
            </p:cNvCxnSpPr>
            <p:nvPr/>
          </p:nvCxnSpPr>
          <p:spPr bwMode="auto">
            <a:xfrm rot="16200000" flipH="1">
              <a:off x="7446963" y="5135562"/>
              <a:ext cx="153988" cy="4763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8452" name="Straight Connector 139"/>
            <p:cNvCxnSpPr>
              <a:cxnSpLocks noChangeShapeType="1"/>
            </p:cNvCxnSpPr>
            <p:nvPr/>
          </p:nvCxnSpPr>
          <p:spPr bwMode="auto">
            <a:xfrm rot="16200000" flipH="1">
              <a:off x="7174707" y="5161756"/>
              <a:ext cx="114300" cy="1587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8453" name="Straight Connector 144"/>
            <p:cNvCxnSpPr>
              <a:cxnSpLocks noChangeShapeType="1"/>
            </p:cNvCxnSpPr>
            <p:nvPr/>
          </p:nvCxnSpPr>
          <p:spPr bwMode="auto">
            <a:xfrm flipV="1">
              <a:off x="7007225" y="5108575"/>
              <a:ext cx="225425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8454" name="Straight Connector 146"/>
            <p:cNvCxnSpPr>
              <a:cxnSpLocks noChangeShapeType="1"/>
            </p:cNvCxnSpPr>
            <p:nvPr/>
          </p:nvCxnSpPr>
          <p:spPr bwMode="auto">
            <a:xfrm flipV="1">
              <a:off x="6913563" y="5059363"/>
              <a:ext cx="608012" cy="1587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18455" name="Right Arrow 150"/>
            <p:cNvSpPr>
              <a:spLocks noChangeArrowheads="1"/>
            </p:cNvSpPr>
            <p:nvPr/>
          </p:nvSpPr>
          <p:spPr bwMode="auto">
            <a:xfrm rot="5400000">
              <a:off x="6732588" y="5202238"/>
              <a:ext cx="257175" cy="66675"/>
            </a:xfrm>
            <a:prstGeom prst="rightArrow">
              <a:avLst>
                <a:gd name="adj1" fmla="val 50000"/>
                <a:gd name="adj2" fmla="val 49536"/>
              </a:avLst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 type="triangle" w="med" len="med"/>
                </a14:hiddenLine>
              </a:ext>
            </a:extLst>
          </p:spPr>
          <p:txBody>
            <a:bodyPr lIns="92309" tIns="46154" rIns="92309" bIns="46154"/>
            <a:lstStyle/>
            <a:p>
              <a:pPr>
                <a:tabLst>
                  <a:tab pos="292100" algn="l"/>
                  <a:tab pos="571500" algn="l"/>
                </a:tabLst>
              </a:pPr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598811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>
                <a:latin typeface="Arial" charset="0"/>
              </a:rPr>
              <a:t>PSP Size Estimating Template</a:t>
            </a:r>
          </a:p>
        </p:txBody>
      </p:sp>
      <p:sp>
        <p:nvSpPr>
          <p:cNvPr id="19460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01934" y="1076898"/>
            <a:ext cx="4093866" cy="5171502"/>
          </a:xfrm>
        </p:spPr>
        <p:txBody>
          <a:bodyPr>
            <a:normAutofit/>
          </a:bodyPr>
          <a:lstStyle/>
          <a:p>
            <a:pPr marL="0" indent="0" eaLnBrk="1" hangingPunct="1">
              <a:lnSpc>
                <a:spcPct val="90000"/>
              </a:lnSpc>
              <a:spcBef>
                <a:spcPts val="1100"/>
              </a:spcBef>
              <a:spcAft>
                <a:spcPct val="0"/>
              </a:spcAft>
            </a:pPr>
            <a:r>
              <a:rPr lang="en-US" sz="1800" dirty="0">
                <a:latin typeface="Arial" charset="0"/>
              </a:rPr>
              <a:t>This is the upper part of the PSP Size Estimating Template where the detailed size estimating is recorded.</a:t>
            </a:r>
          </a:p>
          <a:p>
            <a:pPr marL="0" indent="0" eaLnBrk="1" hangingPunct="1">
              <a:lnSpc>
                <a:spcPct val="90000"/>
              </a:lnSpc>
              <a:spcBef>
                <a:spcPts val="1100"/>
              </a:spcBef>
              <a:spcAft>
                <a:spcPct val="0"/>
              </a:spcAft>
            </a:pPr>
            <a:r>
              <a:rPr lang="en-US" sz="1800" dirty="0">
                <a:latin typeface="Arial" charset="0"/>
              </a:rPr>
              <a:t>We are interested in</a:t>
            </a:r>
          </a:p>
          <a:p>
            <a:pPr marL="0" indent="0" eaLnBrk="1" hangingPunct="1">
              <a:lnSpc>
                <a:spcPct val="90000"/>
              </a:lnSpc>
              <a:spcBef>
                <a:spcPts val="1100"/>
              </a:spcBef>
              <a:spcAft>
                <a:spcPct val="0"/>
              </a:spcAft>
            </a:pPr>
            <a:r>
              <a:rPr lang="en-US" sz="1800" b="1" u="sng" dirty="0">
                <a:latin typeface="Arial" charset="0"/>
              </a:rPr>
              <a:t>A</a:t>
            </a:r>
            <a:r>
              <a:rPr lang="en-US" sz="1800" dirty="0">
                <a:latin typeface="Arial" charset="0"/>
              </a:rPr>
              <a:t>dded size =</a:t>
            </a:r>
          </a:p>
          <a:p>
            <a:pPr marL="0" indent="0" eaLnBrk="1" hangingPunct="1">
              <a:lnSpc>
                <a:spcPct val="90000"/>
              </a:lnSpc>
              <a:spcBef>
                <a:spcPts val="1100"/>
              </a:spcBef>
              <a:spcAft>
                <a:spcPct val="0"/>
              </a:spcAft>
            </a:pPr>
            <a:r>
              <a:rPr lang="en-US" sz="1800" b="1" dirty="0">
                <a:solidFill>
                  <a:srgbClr val="00B050"/>
                </a:solidFill>
                <a:latin typeface="Arial" charset="0"/>
              </a:rPr>
              <a:t>B</a:t>
            </a:r>
            <a:r>
              <a:rPr lang="en-US" sz="1800" dirty="0">
                <a:solidFill>
                  <a:srgbClr val="00B050"/>
                </a:solidFill>
                <a:latin typeface="Arial" charset="0"/>
              </a:rPr>
              <a:t>ase </a:t>
            </a:r>
            <a:r>
              <a:rPr lang="en-US" sz="1800" b="1" dirty="0">
                <a:solidFill>
                  <a:srgbClr val="00B050"/>
                </a:solidFill>
                <a:latin typeface="Arial" charset="0"/>
              </a:rPr>
              <a:t>A</a:t>
            </a:r>
            <a:r>
              <a:rPr lang="en-US" sz="1800" dirty="0">
                <a:solidFill>
                  <a:srgbClr val="00B050"/>
                </a:solidFill>
                <a:latin typeface="Arial" charset="0"/>
              </a:rPr>
              <a:t>dditions </a:t>
            </a:r>
            <a:r>
              <a:rPr lang="en-US" sz="1800" dirty="0">
                <a:latin typeface="Arial" charset="0"/>
              </a:rPr>
              <a:t>+</a:t>
            </a:r>
            <a:r>
              <a:rPr lang="en-US" sz="1800" dirty="0">
                <a:solidFill>
                  <a:srgbClr val="00B050"/>
                </a:solidFill>
                <a:latin typeface="Arial" charset="0"/>
              </a:rPr>
              <a:t> </a:t>
            </a:r>
            <a:r>
              <a:rPr lang="en-US" sz="1800" b="1" dirty="0">
                <a:solidFill>
                  <a:srgbClr val="00B050"/>
                </a:solidFill>
                <a:latin typeface="Arial" charset="0"/>
              </a:rPr>
              <a:t>P</a:t>
            </a:r>
            <a:r>
              <a:rPr lang="en-US" sz="1800" dirty="0">
                <a:solidFill>
                  <a:srgbClr val="00B050"/>
                </a:solidFill>
                <a:latin typeface="Arial" charset="0"/>
              </a:rPr>
              <a:t>art </a:t>
            </a:r>
            <a:r>
              <a:rPr lang="en-US" sz="1800" b="1" dirty="0">
                <a:solidFill>
                  <a:srgbClr val="00B050"/>
                </a:solidFill>
                <a:latin typeface="Arial" charset="0"/>
              </a:rPr>
              <a:t>A</a:t>
            </a:r>
            <a:r>
              <a:rPr lang="en-US" sz="1800" dirty="0">
                <a:solidFill>
                  <a:srgbClr val="00B050"/>
                </a:solidFill>
                <a:latin typeface="Arial" charset="0"/>
              </a:rPr>
              <a:t>dditions</a:t>
            </a:r>
          </a:p>
          <a:p>
            <a:pPr marL="0" indent="0" eaLnBrk="1" hangingPunct="1">
              <a:lnSpc>
                <a:spcPct val="90000"/>
              </a:lnSpc>
              <a:spcBef>
                <a:spcPts val="1100"/>
              </a:spcBef>
              <a:spcAft>
                <a:spcPct val="0"/>
              </a:spcAft>
            </a:pPr>
            <a:endParaRPr lang="en-US" sz="1800" dirty="0">
              <a:latin typeface="Arial" charset="0"/>
            </a:endParaRPr>
          </a:p>
          <a:p>
            <a:pPr marL="0" indent="0" eaLnBrk="1" hangingPunct="1">
              <a:lnSpc>
                <a:spcPct val="90000"/>
              </a:lnSpc>
              <a:spcBef>
                <a:spcPts val="1100"/>
              </a:spcBef>
              <a:spcAft>
                <a:spcPct val="0"/>
              </a:spcAft>
            </a:pPr>
            <a:r>
              <a:rPr lang="en-US" sz="1800" b="1" u="sng" dirty="0">
                <a:latin typeface="Arial" charset="0"/>
              </a:rPr>
              <a:t>E</a:t>
            </a:r>
            <a:r>
              <a:rPr lang="en-US" sz="1800" dirty="0">
                <a:latin typeface="Arial" charset="0"/>
              </a:rPr>
              <a:t>stimated proxy size =</a:t>
            </a:r>
          </a:p>
          <a:p>
            <a:pPr marL="0" indent="0" eaLnBrk="1" hangingPunct="1">
              <a:lnSpc>
                <a:spcPct val="90000"/>
              </a:lnSpc>
              <a:spcBef>
                <a:spcPts val="1100"/>
              </a:spcBef>
              <a:spcAft>
                <a:spcPct val="0"/>
              </a:spcAft>
            </a:pPr>
            <a:r>
              <a:rPr lang="en-US" sz="1800" b="1" dirty="0">
                <a:solidFill>
                  <a:srgbClr val="00B050"/>
                </a:solidFill>
                <a:latin typeface="Arial" charset="0"/>
              </a:rPr>
              <a:t>B</a:t>
            </a:r>
            <a:r>
              <a:rPr lang="en-US" sz="1800" dirty="0">
                <a:solidFill>
                  <a:srgbClr val="00B050"/>
                </a:solidFill>
                <a:latin typeface="Arial" charset="0"/>
              </a:rPr>
              <a:t>ase </a:t>
            </a:r>
            <a:r>
              <a:rPr lang="en-US" sz="1800" b="1" dirty="0">
                <a:solidFill>
                  <a:srgbClr val="00B050"/>
                </a:solidFill>
                <a:latin typeface="Arial" charset="0"/>
              </a:rPr>
              <a:t>A</a:t>
            </a:r>
            <a:r>
              <a:rPr lang="en-US" sz="1800" dirty="0">
                <a:solidFill>
                  <a:srgbClr val="00B050"/>
                </a:solidFill>
                <a:latin typeface="Arial" charset="0"/>
              </a:rPr>
              <a:t>dditions </a:t>
            </a:r>
            <a:r>
              <a:rPr lang="en-US" sz="1800" dirty="0">
                <a:latin typeface="Arial" charset="0"/>
              </a:rPr>
              <a:t>+</a:t>
            </a:r>
            <a:r>
              <a:rPr lang="en-US" sz="1800" dirty="0">
                <a:solidFill>
                  <a:srgbClr val="00B050"/>
                </a:solidFill>
                <a:latin typeface="Arial" charset="0"/>
              </a:rPr>
              <a:t> </a:t>
            </a:r>
            <a:r>
              <a:rPr lang="en-US" sz="1800" b="1" dirty="0">
                <a:solidFill>
                  <a:srgbClr val="00B050"/>
                </a:solidFill>
                <a:latin typeface="Arial" charset="0"/>
              </a:rPr>
              <a:t>P</a:t>
            </a:r>
            <a:r>
              <a:rPr lang="en-US" sz="1800" dirty="0">
                <a:solidFill>
                  <a:srgbClr val="00B050"/>
                </a:solidFill>
                <a:latin typeface="Arial" charset="0"/>
              </a:rPr>
              <a:t>art </a:t>
            </a:r>
            <a:r>
              <a:rPr lang="en-US" sz="1800" b="1" dirty="0">
                <a:solidFill>
                  <a:srgbClr val="00B050"/>
                </a:solidFill>
                <a:latin typeface="Arial" charset="0"/>
              </a:rPr>
              <a:t>A</a:t>
            </a:r>
            <a:r>
              <a:rPr lang="en-US" sz="1800" dirty="0">
                <a:solidFill>
                  <a:srgbClr val="00B050"/>
                </a:solidFill>
                <a:latin typeface="Arial" charset="0"/>
              </a:rPr>
              <a:t>dditions</a:t>
            </a:r>
          </a:p>
          <a:p>
            <a:pPr marL="0" indent="0" eaLnBrk="1" hangingPunct="1">
              <a:lnSpc>
                <a:spcPct val="90000"/>
              </a:lnSpc>
              <a:spcBef>
                <a:spcPts val="1100"/>
              </a:spcBef>
              <a:spcAft>
                <a:spcPct val="0"/>
              </a:spcAft>
            </a:pPr>
            <a:r>
              <a:rPr lang="en-US" sz="1800" dirty="0">
                <a:latin typeface="Arial" charset="0"/>
              </a:rPr>
              <a:t>+ </a:t>
            </a:r>
            <a:r>
              <a:rPr lang="en-US" sz="1800" b="1" dirty="0">
                <a:solidFill>
                  <a:srgbClr val="0070C0"/>
                </a:solidFill>
                <a:latin typeface="Arial" charset="0"/>
              </a:rPr>
              <a:t>M</a:t>
            </a:r>
            <a:r>
              <a:rPr lang="en-US" sz="1800" dirty="0">
                <a:solidFill>
                  <a:srgbClr val="0070C0"/>
                </a:solidFill>
                <a:latin typeface="Arial" charset="0"/>
              </a:rPr>
              <a:t>odifications</a:t>
            </a:r>
          </a:p>
          <a:p>
            <a:pPr marL="0" indent="0" eaLnBrk="1" hangingPunct="1">
              <a:lnSpc>
                <a:spcPct val="90000"/>
              </a:lnSpc>
              <a:spcBef>
                <a:spcPts val="1100"/>
              </a:spcBef>
              <a:spcAft>
                <a:spcPct val="0"/>
              </a:spcAft>
            </a:pPr>
            <a:endParaRPr lang="en-US" sz="1800" dirty="0">
              <a:latin typeface="Arial" charset="0"/>
            </a:endParaRPr>
          </a:p>
          <a:p>
            <a:pPr marL="0" indent="0" eaLnBrk="1" hangingPunct="1">
              <a:lnSpc>
                <a:spcPct val="90000"/>
              </a:lnSpc>
              <a:spcBef>
                <a:spcPts val="1100"/>
              </a:spcBef>
              <a:spcAft>
                <a:spcPct val="0"/>
              </a:spcAft>
            </a:pPr>
            <a:r>
              <a:rPr lang="en-US" sz="1800" dirty="0">
                <a:latin typeface="Arial" charset="0"/>
              </a:rPr>
              <a:t>No effort is spent in development on inclusion of </a:t>
            </a:r>
            <a:r>
              <a:rPr lang="en-US" sz="1800" dirty="0">
                <a:solidFill>
                  <a:srgbClr val="FF0000"/>
                </a:solidFill>
                <a:latin typeface="Arial" charset="0"/>
              </a:rPr>
              <a:t>Reused</a:t>
            </a:r>
            <a:r>
              <a:rPr lang="en-US" sz="1800" dirty="0">
                <a:latin typeface="Arial" charset="0"/>
              </a:rPr>
              <a:t> parts so they are not included in </a:t>
            </a:r>
            <a:r>
              <a:rPr lang="en-US" sz="1800" b="1" u="sng" dirty="0">
                <a:latin typeface="Arial" charset="0"/>
              </a:rPr>
              <a:t>A</a:t>
            </a:r>
            <a:r>
              <a:rPr lang="en-US" sz="1800" dirty="0">
                <a:latin typeface="Arial" charset="0"/>
              </a:rPr>
              <a:t> or </a:t>
            </a:r>
            <a:r>
              <a:rPr lang="en-US" sz="1800" b="1" u="sng" dirty="0">
                <a:latin typeface="Arial" charset="0"/>
              </a:rPr>
              <a:t>E</a:t>
            </a:r>
            <a:r>
              <a:rPr lang="en-US" sz="1800" b="1" dirty="0">
                <a:latin typeface="Arial" charset="0"/>
              </a:rPr>
              <a:t>.</a:t>
            </a:r>
            <a:r>
              <a:rPr lang="en-US" sz="1800" dirty="0">
                <a:latin typeface="Arial" charset="0"/>
              </a:rPr>
              <a:t> 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4544807" y="1123950"/>
            <a:ext cx="4167393" cy="4454525"/>
            <a:chOff x="3824288" y="1374775"/>
            <a:chExt cx="4976812" cy="5319713"/>
          </a:xfrm>
        </p:grpSpPr>
        <p:pic>
          <p:nvPicPr>
            <p:cNvPr id="19458" name="Picture 1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24288" y="1374775"/>
              <a:ext cx="4976812" cy="5054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61" name="Right Arrow 9"/>
            <p:cNvSpPr>
              <a:spLocks noChangeArrowheads="1"/>
            </p:cNvSpPr>
            <p:nvPr/>
          </p:nvSpPr>
          <p:spPr bwMode="auto">
            <a:xfrm rot="5400000">
              <a:off x="6686550" y="2393950"/>
              <a:ext cx="422275" cy="142875"/>
            </a:xfrm>
            <a:prstGeom prst="rightArrow">
              <a:avLst>
                <a:gd name="adj1" fmla="val 50000"/>
                <a:gd name="adj2" fmla="val 49875"/>
              </a:avLst>
            </a:prstGeom>
            <a:solidFill>
              <a:srgbClr val="00B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 type="triangle" w="med" len="med"/>
                </a14:hiddenLine>
              </a:ext>
            </a:extLst>
          </p:spPr>
          <p:txBody>
            <a:bodyPr lIns="92309" tIns="46154" rIns="92309" bIns="46154"/>
            <a:lstStyle/>
            <a:p>
              <a:pPr>
                <a:tabLst>
                  <a:tab pos="292100" algn="l"/>
                  <a:tab pos="571500" algn="l"/>
                </a:tabLst>
              </a:pPr>
              <a:endParaRPr lang="en-US"/>
            </a:p>
          </p:txBody>
        </p:sp>
        <p:sp>
          <p:nvSpPr>
            <p:cNvPr id="19462" name="Right Arrow 10"/>
            <p:cNvSpPr>
              <a:spLocks noChangeArrowheads="1"/>
            </p:cNvSpPr>
            <p:nvPr/>
          </p:nvSpPr>
          <p:spPr bwMode="auto">
            <a:xfrm rot="5400000">
              <a:off x="6429375" y="2393950"/>
              <a:ext cx="422275" cy="142875"/>
            </a:xfrm>
            <a:prstGeom prst="rightArrow">
              <a:avLst>
                <a:gd name="adj1" fmla="val 50000"/>
                <a:gd name="adj2" fmla="val 49875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 type="triangle" w="med" len="med"/>
                </a14:hiddenLine>
              </a:ext>
            </a:extLst>
          </p:spPr>
          <p:txBody>
            <a:bodyPr lIns="92309" tIns="46154" rIns="92309" bIns="46154"/>
            <a:lstStyle/>
            <a:p>
              <a:pPr>
                <a:tabLst>
                  <a:tab pos="292100" algn="l"/>
                  <a:tab pos="571500" algn="l"/>
                </a:tabLst>
              </a:pPr>
              <a:endParaRPr lang="en-US"/>
            </a:p>
          </p:txBody>
        </p:sp>
        <p:sp>
          <p:nvSpPr>
            <p:cNvPr id="19463" name="Oval 12"/>
            <p:cNvSpPr>
              <a:spLocks noChangeArrowheads="1"/>
            </p:cNvSpPr>
            <p:nvPr/>
          </p:nvSpPr>
          <p:spPr bwMode="auto">
            <a:xfrm>
              <a:off x="5387975" y="6062663"/>
              <a:ext cx="719138" cy="400050"/>
            </a:xfrm>
            <a:prstGeom prst="ellipse">
              <a:avLst/>
            </a:prstGeom>
            <a:noFill/>
            <a:ln w="2222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92309" tIns="46154" rIns="92309" bIns="46154"/>
            <a:lstStyle/>
            <a:p>
              <a:pPr>
                <a:tabLst>
                  <a:tab pos="292100" algn="l"/>
                  <a:tab pos="571500" algn="l"/>
                </a:tabLst>
              </a:pPr>
              <a:endParaRPr lang="en-US"/>
            </a:p>
          </p:txBody>
        </p:sp>
        <p:sp>
          <p:nvSpPr>
            <p:cNvPr id="19464" name="Right Arrow 13"/>
            <p:cNvSpPr>
              <a:spLocks noChangeArrowheads="1"/>
            </p:cNvSpPr>
            <p:nvPr/>
          </p:nvSpPr>
          <p:spPr bwMode="auto">
            <a:xfrm rot="5400000">
              <a:off x="5549900" y="5895975"/>
              <a:ext cx="320675" cy="142875"/>
            </a:xfrm>
            <a:prstGeom prst="rightArrow">
              <a:avLst>
                <a:gd name="adj1" fmla="val 50000"/>
                <a:gd name="adj2" fmla="val 50313"/>
              </a:avLst>
            </a:prstGeom>
            <a:solidFill>
              <a:srgbClr val="00B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 type="triangle" w="med" len="med"/>
                </a14:hiddenLine>
              </a:ext>
            </a:extLst>
          </p:spPr>
          <p:txBody>
            <a:bodyPr lIns="92309" tIns="46154" rIns="92309" bIns="46154"/>
            <a:lstStyle/>
            <a:p>
              <a:pPr>
                <a:tabLst>
                  <a:tab pos="292100" algn="l"/>
                  <a:tab pos="571500" algn="l"/>
                </a:tabLst>
              </a:pPr>
              <a:endParaRPr lang="en-US"/>
            </a:p>
          </p:txBody>
        </p:sp>
        <p:sp>
          <p:nvSpPr>
            <p:cNvPr id="19465" name="Right Arrow 14"/>
            <p:cNvSpPr>
              <a:spLocks noChangeArrowheads="1"/>
            </p:cNvSpPr>
            <p:nvPr/>
          </p:nvSpPr>
          <p:spPr bwMode="auto">
            <a:xfrm rot="5400000">
              <a:off x="5702300" y="5897563"/>
              <a:ext cx="320675" cy="142875"/>
            </a:xfrm>
            <a:prstGeom prst="rightArrow">
              <a:avLst>
                <a:gd name="adj1" fmla="val 50000"/>
                <a:gd name="adj2" fmla="val 50313"/>
              </a:avLst>
            </a:prstGeom>
            <a:solidFill>
              <a:srgbClr val="00B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 type="triangle" w="med" len="med"/>
                </a14:hiddenLine>
              </a:ext>
            </a:extLst>
          </p:spPr>
          <p:txBody>
            <a:bodyPr lIns="92309" tIns="46154" rIns="92309" bIns="46154"/>
            <a:lstStyle/>
            <a:p>
              <a:pPr>
                <a:tabLst>
                  <a:tab pos="292100" algn="l"/>
                  <a:tab pos="571500" algn="l"/>
                </a:tabLst>
              </a:pPr>
              <a:endParaRPr lang="en-US"/>
            </a:p>
          </p:txBody>
        </p:sp>
        <p:sp>
          <p:nvSpPr>
            <p:cNvPr id="19466" name="Right Arrow 11"/>
            <p:cNvSpPr>
              <a:spLocks noChangeArrowheads="1"/>
            </p:cNvSpPr>
            <p:nvPr/>
          </p:nvSpPr>
          <p:spPr bwMode="auto">
            <a:xfrm rot="-5400000">
              <a:off x="5779294" y="6461919"/>
              <a:ext cx="320675" cy="144463"/>
            </a:xfrm>
            <a:prstGeom prst="rightArrow">
              <a:avLst>
                <a:gd name="adj1" fmla="val 50000"/>
                <a:gd name="adj2" fmla="val 49760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 type="triangle" w="med" len="med"/>
                </a14:hiddenLine>
              </a:ext>
            </a:extLst>
          </p:spPr>
          <p:txBody>
            <a:bodyPr lIns="92309" tIns="46154" rIns="92309" bIns="46154"/>
            <a:lstStyle/>
            <a:p>
              <a:pPr>
                <a:tabLst>
                  <a:tab pos="292100" algn="l"/>
                  <a:tab pos="571500" algn="l"/>
                </a:tabLst>
              </a:pPr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857099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>
                <a:latin typeface="Arial" charset="0"/>
              </a:rPr>
              <a:t>PROBE Method A</a:t>
            </a:r>
          </a:p>
        </p:txBody>
      </p:sp>
      <p:sp>
        <p:nvSpPr>
          <p:cNvPr id="20484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eaLnBrk="1" hangingPunct="1">
              <a:lnSpc>
                <a:spcPct val="80000"/>
              </a:lnSpc>
              <a:spcBef>
                <a:spcPts val="1000"/>
              </a:spcBef>
              <a:spcAft>
                <a:spcPct val="0"/>
              </a:spcAft>
            </a:pPr>
            <a:r>
              <a:rPr lang="en-US" sz="1800" dirty="0">
                <a:latin typeface="Arial" charset="0"/>
              </a:rPr>
              <a:t>Method A uses</a:t>
            </a:r>
          </a:p>
          <a:p>
            <a:pPr lvl="1" eaLnBrk="1" hangingPunct="1">
              <a:lnSpc>
                <a:spcPct val="80000"/>
              </a:lnSpc>
              <a:spcBef>
                <a:spcPts val="1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sz="1600" dirty="0">
                <a:latin typeface="Arial" charset="0"/>
              </a:rPr>
              <a:t>estimated proxy size (E) and actual A&amp;M for </a:t>
            </a:r>
            <a:r>
              <a:rPr lang="ja-JP" altLang="en-US" sz="1600" dirty="0">
                <a:latin typeface="Arial" charset="0"/>
              </a:rPr>
              <a:t>“</a:t>
            </a:r>
            <a:r>
              <a:rPr lang="en-US" sz="1600" i="1" dirty="0">
                <a:latin typeface="Arial" charset="0"/>
              </a:rPr>
              <a:t>size</a:t>
            </a:r>
            <a:r>
              <a:rPr lang="ja-JP" altLang="en-US" sz="1600" dirty="0">
                <a:latin typeface="Arial" charset="0"/>
              </a:rPr>
              <a:t>”</a:t>
            </a:r>
            <a:r>
              <a:rPr lang="en-US" sz="1600" dirty="0">
                <a:latin typeface="Arial" charset="0"/>
              </a:rPr>
              <a:t> estimation</a:t>
            </a:r>
          </a:p>
          <a:p>
            <a:pPr lvl="1" eaLnBrk="1" hangingPunct="1">
              <a:lnSpc>
                <a:spcPct val="80000"/>
              </a:lnSpc>
              <a:spcBef>
                <a:spcPts val="1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sz="1600" dirty="0">
                <a:latin typeface="Arial" charset="0"/>
              </a:rPr>
              <a:t>estimated proxy size (E) and actual development time for </a:t>
            </a:r>
            <a:r>
              <a:rPr lang="ja-JP" altLang="en-US" sz="1600" dirty="0">
                <a:latin typeface="Arial" charset="0"/>
              </a:rPr>
              <a:t>“</a:t>
            </a:r>
            <a:r>
              <a:rPr lang="en-US" sz="1600" i="1" dirty="0">
                <a:latin typeface="Arial" charset="0"/>
              </a:rPr>
              <a:t>time</a:t>
            </a:r>
            <a:r>
              <a:rPr lang="ja-JP" altLang="en-US" sz="1600" dirty="0">
                <a:latin typeface="Arial" charset="0"/>
              </a:rPr>
              <a:t>”</a:t>
            </a:r>
            <a:r>
              <a:rPr lang="en-US" sz="1600" dirty="0">
                <a:latin typeface="Arial" charset="0"/>
              </a:rPr>
              <a:t> estimation</a:t>
            </a:r>
          </a:p>
          <a:p>
            <a:pPr marL="0" indent="0" eaLnBrk="1" hangingPunct="1">
              <a:lnSpc>
                <a:spcPct val="80000"/>
              </a:lnSpc>
              <a:spcBef>
                <a:spcPts val="1800"/>
              </a:spcBef>
              <a:spcAft>
                <a:spcPct val="0"/>
              </a:spcAft>
            </a:pPr>
            <a:r>
              <a:rPr lang="en-US" sz="1800" b="1" dirty="0" err="1">
                <a:latin typeface="Arial" charset="0"/>
              </a:rPr>
              <a:t>PRO</a:t>
            </a:r>
            <a:r>
              <a:rPr lang="en-US" sz="1800" dirty="0" err="1">
                <a:latin typeface="Arial" charset="0"/>
              </a:rPr>
              <a:t>xy</a:t>
            </a:r>
            <a:r>
              <a:rPr lang="en-US" sz="1800" dirty="0">
                <a:latin typeface="Arial" charset="0"/>
              </a:rPr>
              <a:t> </a:t>
            </a:r>
            <a:r>
              <a:rPr lang="en-US" sz="1800" b="1" dirty="0">
                <a:latin typeface="Arial" charset="0"/>
              </a:rPr>
              <a:t>B</a:t>
            </a:r>
            <a:r>
              <a:rPr lang="en-US" sz="1800" dirty="0">
                <a:latin typeface="Arial" charset="0"/>
              </a:rPr>
              <a:t>ased </a:t>
            </a:r>
            <a:r>
              <a:rPr lang="en-US" sz="1800" b="1" dirty="0">
                <a:latin typeface="Arial" charset="0"/>
              </a:rPr>
              <a:t>E</a:t>
            </a:r>
            <a:r>
              <a:rPr lang="en-US" sz="1800" dirty="0">
                <a:latin typeface="Arial" charset="0"/>
              </a:rPr>
              <a:t>stimation started with the third programming assignment.</a:t>
            </a:r>
            <a:endParaRPr lang="en-US" sz="1800" dirty="0">
              <a:solidFill>
                <a:srgbClr val="FFC000"/>
              </a:solidFill>
              <a:latin typeface="Arial" charset="0"/>
            </a:endParaRPr>
          </a:p>
          <a:p>
            <a:pPr marL="0" indent="0" eaLnBrk="1" hangingPunct="1">
              <a:lnSpc>
                <a:spcPct val="80000"/>
              </a:lnSpc>
              <a:spcBef>
                <a:spcPts val="1800"/>
              </a:spcBef>
              <a:spcAft>
                <a:spcPct val="0"/>
              </a:spcAft>
            </a:pPr>
            <a:r>
              <a:rPr lang="en-US" sz="1800" dirty="0">
                <a:latin typeface="Arial" charset="0"/>
              </a:rPr>
              <a:t>Possible outliers are best visible on a chart.</a:t>
            </a:r>
          </a:p>
          <a:p>
            <a:pPr marL="0" indent="0" eaLnBrk="1" hangingPunct="1">
              <a:lnSpc>
                <a:spcPct val="80000"/>
              </a:lnSpc>
              <a:spcBef>
                <a:spcPts val="1800"/>
              </a:spcBef>
              <a:spcAft>
                <a:spcPct val="0"/>
              </a:spcAft>
            </a:pPr>
            <a:r>
              <a:rPr lang="en-US" sz="1800" dirty="0">
                <a:latin typeface="Arial" charset="0"/>
              </a:rPr>
              <a:t>Select the chart button (circled in </a:t>
            </a:r>
            <a:r>
              <a:rPr lang="en-US" sz="1800" dirty="0">
                <a:solidFill>
                  <a:srgbClr val="FF0000"/>
                </a:solidFill>
                <a:latin typeface="Arial" charset="0"/>
              </a:rPr>
              <a:t>red</a:t>
            </a:r>
            <a:r>
              <a:rPr lang="en-US" sz="1800" dirty="0">
                <a:latin typeface="Arial" charset="0"/>
              </a:rPr>
              <a:t> above) to view a graph of the data. If, after evaluation, the program data point is authenticated as an outlier, then mark the checkbox to eliminate the value from the PROBE calculation.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346075" y="3752850"/>
            <a:ext cx="8382000" cy="2427288"/>
            <a:chOff x="346075" y="1123950"/>
            <a:chExt cx="8382000" cy="2427288"/>
          </a:xfrm>
        </p:grpSpPr>
        <p:pic>
          <p:nvPicPr>
            <p:cNvPr id="20482" name="Picture 2" descr="C:\DOCUME~1\snurhan\LOCALS~1\Temp\msohtml1\01\clip_image001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6075" y="1397000"/>
              <a:ext cx="8382000" cy="2076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485" name="Oval 8"/>
            <p:cNvSpPr>
              <a:spLocks noChangeArrowheads="1"/>
            </p:cNvSpPr>
            <p:nvPr/>
          </p:nvSpPr>
          <p:spPr bwMode="auto">
            <a:xfrm>
              <a:off x="5743575" y="2787650"/>
              <a:ext cx="941388" cy="763588"/>
            </a:xfrm>
            <a:prstGeom prst="ellipse">
              <a:avLst/>
            </a:prstGeom>
            <a:noFill/>
            <a:ln w="2222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92309" tIns="46154" rIns="92309" bIns="46154"/>
            <a:lstStyle/>
            <a:p>
              <a:pPr>
                <a:tabLst>
                  <a:tab pos="292100" algn="l"/>
                  <a:tab pos="571500" algn="l"/>
                </a:tabLst>
              </a:pPr>
              <a:endParaRPr lang="en-US"/>
            </a:p>
          </p:txBody>
        </p:sp>
        <p:sp>
          <p:nvSpPr>
            <p:cNvPr id="20486" name="Right Arrow 9"/>
            <p:cNvSpPr>
              <a:spLocks noChangeArrowheads="1"/>
            </p:cNvSpPr>
            <p:nvPr/>
          </p:nvSpPr>
          <p:spPr bwMode="auto">
            <a:xfrm rot="10800000">
              <a:off x="6921500" y="2354263"/>
              <a:ext cx="660400" cy="168275"/>
            </a:xfrm>
            <a:prstGeom prst="rightArrow">
              <a:avLst>
                <a:gd name="adj1" fmla="val 50000"/>
                <a:gd name="adj2" fmla="val 50201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 type="triangle" w="med" len="med"/>
                </a14:hiddenLine>
              </a:ext>
            </a:extLst>
          </p:spPr>
          <p:txBody>
            <a:bodyPr lIns="92309" tIns="46154" rIns="92309" bIns="46154"/>
            <a:lstStyle/>
            <a:p>
              <a:pPr>
                <a:tabLst>
                  <a:tab pos="292100" algn="l"/>
                  <a:tab pos="571500" algn="l"/>
                </a:tabLst>
              </a:pPr>
              <a:endParaRPr lang="en-US">
                <a:solidFill>
                  <a:srgbClr val="FF0000"/>
                </a:solidFill>
              </a:endParaRPr>
            </a:p>
          </p:txBody>
        </p:sp>
        <p:cxnSp>
          <p:nvCxnSpPr>
            <p:cNvPr id="20487" name="Straight Connector 10"/>
            <p:cNvCxnSpPr>
              <a:cxnSpLocks noChangeShapeType="1"/>
            </p:cNvCxnSpPr>
            <p:nvPr/>
          </p:nvCxnSpPr>
          <p:spPr bwMode="auto">
            <a:xfrm rot="5400000">
              <a:off x="6155531" y="1521619"/>
              <a:ext cx="339725" cy="1588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0488" name="Straight Connector 11"/>
            <p:cNvCxnSpPr>
              <a:cxnSpLocks noChangeShapeType="1"/>
            </p:cNvCxnSpPr>
            <p:nvPr/>
          </p:nvCxnSpPr>
          <p:spPr bwMode="auto">
            <a:xfrm rot="16200000" flipH="1">
              <a:off x="4896644" y="1520031"/>
              <a:ext cx="336550" cy="1588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0489" name="Straight Connector 12"/>
            <p:cNvCxnSpPr>
              <a:cxnSpLocks noChangeShapeType="1"/>
            </p:cNvCxnSpPr>
            <p:nvPr/>
          </p:nvCxnSpPr>
          <p:spPr bwMode="auto">
            <a:xfrm>
              <a:off x="5060950" y="1354138"/>
              <a:ext cx="1265238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0490" name="Straight Connector 15"/>
            <p:cNvCxnSpPr>
              <a:cxnSpLocks noChangeShapeType="1"/>
            </p:cNvCxnSpPr>
            <p:nvPr/>
          </p:nvCxnSpPr>
          <p:spPr bwMode="auto">
            <a:xfrm rot="5400000">
              <a:off x="5254625" y="1611313"/>
              <a:ext cx="160337" cy="1588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0491" name="Straight Connector 16"/>
            <p:cNvCxnSpPr>
              <a:cxnSpLocks noChangeShapeType="1"/>
            </p:cNvCxnSpPr>
            <p:nvPr/>
          </p:nvCxnSpPr>
          <p:spPr bwMode="auto">
            <a:xfrm rot="16200000" flipH="1">
              <a:off x="5661819" y="1610519"/>
              <a:ext cx="160337" cy="3175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0492" name="Straight Connector 18"/>
            <p:cNvCxnSpPr>
              <a:cxnSpLocks noChangeShapeType="1"/>
            </p:cNvCxnSpPr>
            <p:nvPr/>
          </p:nvCxnSpPr>
          <p:spPr bwMode="auto">
            <a:xfrm flipV="1">
              <a:off x="5329238" y="1533525"/>
              <a:ext cx="406400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20493" name="Right Arrow 42"/>
            <p:cNvSpPr>
              <a:spLocks noChangeArrowheads="1"/>
            </p:cNvSpPr>
            <p:nvPr/>
          </p:nvSpPr>
          <p:spPr bwMode="auto">
            <a:xfrm rot="10800000">
              <a:off x="1793875" y="1924050"/>
              <a:ext cx="360363" cy="125413"/>
            </a:xfrm>
            <a:prstGeom prst="rightArrow">
              <a:avLst>
                <a:gd name="adj1" fmla="val 50000"/>
                <a:gd name="adj2" fmla="val 49792"/>
              </a:avLst>
            </a:prstGeom>
            <a:solidFill>
              <a:srgbClr val="00B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 type="triangle" w="med" len="med"/>
                </a14:hiddenLine>
              </a:ext>
            </a:extLst>
          </p:spPr>
          <p:txBody>
            <a:bodyPr lIns="92309" tIns="46154" rIns="92309" bIns="46154"/>
            <a:lstStyle/>
            <a:p>
              <a:pPr>
                <a:tabLst>
                  <a:tab pos="292100" algn="l"/>
                  <a:tab pos="571500" algn="l"/>
                </a:tabLst>
              </a:pPr>
              <a:endParaRPr lang="en-US"/>
            </a:p>
          </p:txBody>
        </p:sp>
        <p:sp>
          <p:nvSpPr>
            <p:cNvPr id="20494" name="TextBox 13"/>
            <p:cNvSpPr txBox="1">
              <a:spLocks noChangeArrowheads="1"/>
            </p:cNvSpPr>
            <p:nvPr/>
          </p:nvSpPr>
          <p:spPr bwMode="auto">
            <a:xfrm>
              <a:off x="5389563" y="1123950"/>
              <a:ext cx="496887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dirty="0"/>
                <a:t>Size</a:t>
              </a:r>
            </a:p>
          </p:txBody>
        </p:sp>
        <p:sp>
          <p:nvSpPr>
            <p:cNvPr id="20495" name="TextBox 14"/>
            <p:cNvSpPr txBox="1">
              <a:spLocks noChangeArrowheads="1"/>
            </p:cNvSpPr>
            <p:nvPr/>
          </p:nvSpPr>
          <p:spPr bwMode="auto">
            <a:xfrm>
              <a:off x="5292725" y="1298575"/>
              <a:ext cx="496888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dirty="0"/>
                <a:t>Time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99888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0" y="-597498"/>
            <a:ext cx="9144000" cy="1194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0" rIns="537993" bIns="6348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            </a:t>
            </a:r>
            <a:b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2" name="Picture 4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3940" y="5800725"/>
            <a:ext cx="838200" cy="29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hlinkClick r:id="rId2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1808" y="951177"/>
            <a:ext cx="8630856" cy="4708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6945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>
                <a:latin typeface="Arial" charset="0"/>
              </a:rPr>
              <a:t>PROBE Method A Size &amp; Time Charts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659216" y="1076898"/>
            <a:ext cx="4065683" cy="5133402"/>
          </a:xfrm>
        </p:spPr>
        <p:txBody>
          <a:bodyPr>
            <a:normAutofit/>
          </a:bodyPr>
          <a:lstStyle/>
          <a:p>
            <a:pPr>
              <a:spcBef>
                <a:spcPts val="1150"/>
              </a:spcBef>
              <a:spcAft>
                <a:spcPct val="0"/>
              </a:spcAft>
            </a:pPr>
            <a:r>
              <a:rPr lang="en-US" sz="2400" dirty="0">
                <a:latin typeface="Arial" charset="0"/>
              </a:rPr>
              <a:t>The charts are useful for quick, visual verification of correlation and also for identification of possible outliers.</a:t>
            </a:r>
          </a:p>
          <a:p>
            <a:pPr>
              <a:spcBef>
                <a:spcPts val="1150"/>
              </a:spcBef>
              <a:spcAft>
                <a:spcPct val="0"/>
              </a:spcAft>
            </a:pPr>
            <a:endParaRPr lang="en-US" sz="1400" dirty="0">
              <a:latin typeface="Arial" charset="0"/>
            </a:endParaRPr>
          </a:p>
          <a:p>
            <a:pPr>
              <a:spcBef>
                <a:spcPts val="1150"/>
              </a:spcBef>
              <a:spcAft>
                <a:spcPct val="0"/>
              </a:spcAft>
            </a:pPr>
            <a:r>
              <a:rPr lang="en-US" sz="2400" dirty="0">
                <a:latin typeface="Arial" charset="0"/>
              </a:rPr>
              <a:t>A data point may look like an </a:t>
            </a:r>
            <a:r>
              <a:rPr lang="en-US" sz="2400" dirty="0">
                <a:solidFill>
                  <a:srgbClr val="FF0000"/>
                </a:solidFill>
                <a:latin typeface="Arial" charset="0"/>
              </a:rPr>
              <a:t>outlier</a:t>
            </a:r>
            <a:r>
              <a:rPr lang="en-US" sz="2400" dirty="0">
                <a:latin typeface="Arial" charset="0"/>
              </a:rPr>
              <a:t> when there are not enough data points.</a:t>
            </a:r>
          </a:p>
          <a:p>
            <a:pPr>
              <a:spcBef>
                <a:spcPts val="1150"/>
              </a:spcBef>
              <a:spcAft>
                <a:spcPct val="0"/>
              </a:spcAft>
            </a:pPr>
            <a:endParaRPr lang="en-US" sz="1400" dirty="0">
              <a:latin typeface="Arial" charset="0"/>
            </a:endParaRPr>
          </a:p>
          <a:p>
            <a:pPr>
              <a:spcBef>
                <a:spcPts val="1150"/>
              </a:spcBef>
              <a:spcAft>
                <a:spcPct val="0"/>
              </a:spcAft>
            </a:pPr>
            <a:r>
              <a:rPr lang="en-US" sz="2400" dirty="0">
                <a:latin typeface="Arial" charset="0"/>
              </a:rPr>
              <a:t>Wait to accumulate enough data points to make a sound judgment call on an </a:t>
            </a:r>
            <a:r>
              <a:rPr lang="en-US" sz="2400" dirty="0">
                <a:solidFill>
                  <a:srgbClr val="FF0000"/>
                </a:solidFill>
                <a:latin typeface="Arial" charset="0"/>
              </a:rPr>
              <a:t>outlier</a:t>
            </a:r>
            <a:r>
              <a:rPr lang="en-US" sz="2400" dirty="0">
                <a:latin typeface="Arial" charset="0"/>
              </a:rPr>
              <a:t>.</a:t>
            </a:r>
          </a:p>
          <a:p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535979" y="1123950"/>
            <a:ext cx="3696296" cy="4972050"/>
            <a:chOff x="258763" y="1123950"/>
            <a:chExt cx="3808412" cy="5122862"/>
          </a:xfrm>
        </p:grpSpPr>
        <p:pic>
          <p:nvPicPr>
            <p:cNvPr id="21506" name="Picture 8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6875" y="1123950"/>
              <a:ext cx="3533775" cy="51228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09" name="Oval 7"/>
            <p:cNvSpPr>
              <a:spLocks noChangeArrowheads="1"/>
            </p:cNvSpPr>
            <p:nvPr/>
          </p:nvSpPr>
          <p:spPr bwMode="auto">
            <a:xfrm>
              <a:off x="2497138" y="2620962"/>
              <a:ext cx="692150" cy="409575"/>
            </a:xfrm>
            <a:prstGeom prst="ellipse">
              <a:avLst/>
            </a:prstGeom>
            <a:noFill/>
            <a:ln w="2222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92309" tIns="46154" rIns="92309" bIns="46154"/>
            <a:lstStyle/>
            <a:p>
              <a:pPr>
                <a:tabLst>
                  <a:tab pos="292100" algn="l"/>
                  <a:tab pos="571500" algn="l"/>
                </a:tabLst>
              </a:pPr>
              <a:endParaRPr lang="en-US"/>
            </a:p>
          </p:txBody>
        </p:sp>
        <p:cxnSp>
          <p:nvCxnSpPr>
            <p:cNvPr id="21510" name="Straight Connector 8"/>
            <p:cNvCxnSpPr>
              <a:cxnSpLocks noChangeShapeType="1"/>
            </p:cNvCxnSpPr>
            <p:nvPr/>
          </p:nvCxnSpPr>
          <p:spPr bwMode="auto">
            <a:xfrm flipV="1">
              <a:off x="258763" y="1754187"/>
              <a:ext cx="3808412" cy="1624013"/>
            </a:xfrm>
            <a:prstGeom prst="line">
              <a:avLst/>
            </a:prstGeom>
            <a:noFill/>
            <a:ln w="1587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2134861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>
                <a:latin typeface="Arial" charset="0"/>
              </a:rPr>
              <a:t>PROBE Method A - Outlier</a:t>
            </a:r>
          </a:p>
        </p:txBody>
      </p:sp>
      <p:sp>
        <p:nvSpPr>
          <p:cNvPr id="22533" name="Rectangle 3"/>
          <p:cNvSpPr>
            <a:spLocks noGrp="1" noChangeArrowheads="1"/>
          </p:cNvSpPr>
          <p:nvPr>
            <p:ph idx="1"/>
          </p:nvPr>
        </p:nvSpPr>
        <p:spPr>
          <a:xfrm>
            <a:off x="401933" y="5461000"/>
            <a:ext cx="8320035" cy="736600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spcBef>
                <a:spcPts val="1200"/>
              </a:spcBef>
              <a:spcAft>
                <a:spcPct val="0"/>
              </a:spcAft>
            </a:pPr>
            <a:r>
              <a:rPr lang="en-US" sz="1700" dirty="0">
                <a:latin typeface="Arial" charset="0"/>
              </a:rPr>
              <a:t>In your student workbook, mark a program as an outlier and see how PROBE reacts to it with a new calculation. Review the displayed data. 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344488" y="1123950"/>
            <a:ext cx="8372475" cy="2085975"/>
            <a:chOff x="344488" y="1319213"/>
            <a:chExt cx="8372475" cy="2085975"/>
          </a:xfrm>
        </p:grpSpPr>
        <p:pic>
          <p:nvPicPr>
            <p:cNvPr id="22531" name="Picture 2" descr="C:\DOCUME~1\snurhan\LOCALS~1\Temp\msohtml1\01\clip_image001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4488" y="1319213"/>
              <a:ext cx="8372475" cy="2085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34" name="Right Arrow 9"/>
            <p:cNvSpPr>
              <a:spLocks noChangeArrowheads="1"/>
            </p:cNvSpPr>
            <p:nvPr/>
          </p:nvSpPr>
          <p:spPr bwMode="auto">
            <a:xfrm rot="10800000">
              <a:off x="6940550" y="2043113"/>
              <a:ext cx="660400" cy="169862"/>
            </a:xfrm>
            <a:prstGeom prst="rightArrow">
              <a:avLst>
                <a:gd name="adj1" fmla="val 50000"/>
                <a:gd name="adj2" fmla="val 49732"/>
              </a:avLst>
            </a:pr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 type="triangle" w="med" len="med"/>
                </a14:hiddenLine>
              </a:ext>
            </a:extLst>
          </p:spPr>
          <p:txBody>
            <a:bodyPr lIns="92309" tIns="46154" rIns="92309" bIns="46154"/>
            <a:lstStyle/>
            <a:p>
              <a:pPr>
                <a:tabLst>
                  <a:tab pos="292100" algn="l"/>
                  <a:tab pos="571500" algn="l"/>
                </a:tabLst>
              </a:pPr>
              <a:r>
                <a:rPr lang="en-US"/>
                <a:t>						</a:t>
              </a:r>
            </a:p>
          </p:txBody>
        </p:sp>
        <p:sp>
          <p:nvSpPr>
            <p:cNvPr id="22536" name="TextBox 14"/>
            <p:cNvSpPr txBox="1">
              <a:spLocks noChangeArrowheads="1"/>
            </p:cNvSpPr>
            <p:nvPr/>
          </p:nvSpPr>
          <p:spPr bwMode="auto">
            <a:xfrm>
              <a:off x="6870700" y="2006600"/>
              <a:ext cx="869950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b="1"/>
                <a:t>Before</a:t>
              </a:r>
            </a:p>
          </p:txBody>
        </p:sp>
        <p:sp>
          <p:nvSpPr>
            <p:cNvPr id="22538" name="Oval 19"/>
            <p:cNvSpPr>
              <a:spLocks noChangeArrowheads="1"/>
            </p:cNvSpPr>
            <p:nvPr/>
          </p:nvSpPr>
          <p:spPr bwMode="auto">
            <a:xfrm>
              <a:off x="1428750" y="3044825"/>
              <a:ext cx="692150" cy="301625"/>
            </a:xfrm>
            <a:prstGeom prst="ellipse">
              <a:avLst/>
            </a:prstGeom>
            <a:noFill/>
            <a:ln w="2222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92309" tIns="46154" rIns="92309" bIns="46154"/>
            <a:lstStyle/>
            <a:p>
              <a:pPr>
                <a:tabLst>
                  <a:tab pos="292100" algn="l"/>
                  <a:tab pos="571500" algn="l"/>
                </a:tabLst>
              </a:pPr>
              <a:endParaRPr lang="en-US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354013" y="3305175"/>
            <a:ext cx="8372475" cy="2085975"/>
            <a:chOff x="354013" y="3432175"/>
            <a:chExt cx="8372475" cy="2085975"/>
          </a:xfrm>
        </p:grpSpPr>
        <p:pic>
          <p:nvPicPr>
            <p:cNvPr id="22530" name="Picture 4" descr="C:\DOCUME~1\snurhan\LOCALS~1\Temp\msohtml1\01\clip_image001.gif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4013" y="3432175"/>
              <a:ext cx="8372475" cy="2085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35" name="Right Arrow 13"/>
            <p:cNvSpPr>
              <a:spLocks noChangeArrowheads="1"/>
            </p:cNvSpPr>
            <p:nvPr/>
          </p:nvSpPr>
          <p:spPr bwMode="auto">
            <a:xfrm rot="10800000">
              <a:off x="6950075" y="4167188"/>
              <a:ext cx="660400" cy="168275"/>
            </a:xfrm>
            <a:prstGeom prst="rightArrow">
              <a:avLst>
                <a:gd name="adj1" fmla="val 50000"/>
                <a:gd name="adj2" fmla="val 50201"/>
              </a:avLst>
            </a:pr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 type="triangle" w="med" len="med"/>
                </a14:hiddenLine>
              </a:ext>
            </a:extLst>
          </p:spPr>
          <p:txBody>
            <a:bodyPr lIns="92309" tIns="46154" rIns="92309" bIns="46154"/>
            <a:lstStyle/>
            <a:p>
              <a:pPr>
                <a:tabLst>
                  <a:tab pos="292100" algn="l"/>
                  <a:tab pos="571500" algn="l"/>
                </a:tabLst>
              </a:pPr>
              <a:endParaRPr lang="en-US"/>
            </a:p>
          </p:txBody>
        </p:sp>
        <p:sp>
          <p:nvSpPr>
            <p:cNvPr id="22537" name="TextBox 17"/>
            <p:cNvSpPr txBox="1">
              <a:spLocks noChangeArrowheads="1"/>
            </p:cNvSpPr>
            <p:nvPr/>
          </p:nvSpPr>
          <p:spPr bwMode="auto">
            <a:xfrm>
              <a:off x="6845300" y="4121150"/>
              <a:ext cx="869950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b="1"/>
                <a:t>After</a:t>
              </a:r>
            </a:p>
          </p:txBody>
        </p:sp>
        <p:sp>
          <p:nvSpPr>
            <p:cNvPr id="22539" name="Oval 20"/>
            <p:cNvSpPr>
              <a:spLocks noChangeArrowheads="1"/>
            </p:cNvSpPr>
            <p:nvPr/>
          </p:nvSpPr>
          <p:spPr bwMode="auto">
            <a:xfrm>
              <a:off x="1438275" y="5175250"/>
              <a:ext cx="692150" cy="266700"/>
            </a:xfrm>
            <a:prstGeom prst="ellipse">
              <a:avLst/>
            </a:prstGeom>
            <a:noFill/>
            <a:ln w="2222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92309" tIns="46154" rIns="92309" bIns="46154"/>
            <a:lstStyle/>
            <a:p>
              <a:pPr>
                <a:tabLst>
                  <a:tab pos="292100" algn="l"/>
                  <a:tab pos="571500" algn="l"/>
                </a:tabLst>
              </a:pPr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489295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>
                <a:latin typeface="Arial" charset="0"/>
              </a:rPr>
              <a:t>PROBE Method A Size Charts with(out) Outlier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59216" y="1076898"/>
            <a:ext cx="4065683" cy="891602"/>
          </a:xfrm>
        </p:spPr>
        <p:txBody>
          <a:bodyPr/>
          <a:lstStyle/>
          <a:p>
            <a:r>
              <a:rPr lang="en-US" sz="2400" dirty="0">
                <a:latin typeface="Arial" charset="0"/>
              </a:rPr>
              <a:t>The before chart was built based on all the data</a:t>
            </a:r>
            <a:r>
              <a:rPr lang="en-US" sz="2400" dirty="0" smtClean="0">
                <a:latin typeface="Arial" charset="0"/>
              </a:rPr>
              <a:t>.</a:t>
            </a:r>
            <a:endParaRPr lang="en-US" sz="2400" dirty="0">
              <a:latin typeface="Arial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376238" y="1123950"/>
            <a:ext cx="3430587" cy="4697413"/>
            <a:chOff x="5214938" y="1393825"/>
            <a:chExt cx="3430587" cy="4697413"/>
          </a:xfrm>
        </p:grpSpPr>
        <p:pic>
          <p:nvPicPr>
            <p:cNvPr id="23554" name="Picture 1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26075" y="3816350"/>
              <a:ext cx="2976563" cy="2274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555" name="Picture 1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7182"/>
            <a:stretch>
              <a:fillRect/>
            </a:stretch>
          </p:blipFill>
          <p:spPr bwMode="auto">
            <a:xfrm>
              <a:off x="5399088" y="1430338"/>
              <a:ext cx="2990850" cy="22907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558" name="TextBox 9"/>
            <p:cNvSpPr txBox="1">
              <a:spLocks noChangeArrowheads="1"/>
            </p:cNvSpPr>
            <p:nvPr/>
          </p:nvSpPr>
          <p:spPr bwMode="auto">
            <a:xfrm>
              <a:off x="6418263" y="1393825"/>
              <a:ext cx="869950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400" b="1">
                  <a:solidFill>
                    <a:srgbClr val="FFFF00"/>
                  </a:solidFill>
                </a:rPr>
                <a:t>Before</a:t>
              </a:r>
            </a:p>
          </p:txBody>
        </p:sp>
        <p:sp>
          <p:nvSpPr>
            <p:cNvPr id="23559" name="TextBox 10"/>
            <p:cNvSpPr txBox="1">
              <a:spLocks noChangeArrowheads="1"/>
            </p:cNvSpPr>
            <p:nvPr/>
          </p:nvSpPr>
          <p:spPr bwMode="auto">
            <a:xfrm>
              <a:off x="6481763" y="3748088"/>
              <a:ext cx="869950" cy="306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400" b="1">
                  <a:solidFill>
                    <a:srgbClr val="FFFF00"/>
                  </a:solidFill>
                </a:rPr>
                <a:t>After</a:t>
              </a:r>
            </a:p>
          </p:txBody>
        </p:sp>
        <p:sp>
          <p:nvSpPr>
            <p:cNvPr id="23560" name="Oval 11"/>
            <p:cNvSpPr>
              <a:spLocks noChangeArrowheads="1"/>
            </p:cNvSpPr>
            <p:nvPr/>
          </p:nvSpPr>
          <p:spPr bwMode="auto">
            <a:xfrm>
              <a:off x="7175500" y="5122863"/>
              <a:ext cx="593725" cy="258762"/>
            </a:xfrm>
            <a:prstGeom prst="ellipse">
              <a:avLst/>
            </a:prstGeom>
            <a:noFill/>
            <a:ln w="2222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92309" tIns="46154" rIns="92309" bIns="46154"/>
            <a:lstStyle/>
            <a:p>
              <a:pPr>
                <a:tabLst>
                  <a:tab pos="292100" algn="l"/>
                  <a:tab pos="571500" algn="l"/>
                </a:tabLst>
              </a:pPr>
              <a:endParaRPr lang="en-US"/>
            </a:p>
          </p:txBody>
        </p:sp>
        <p:sp>
          <p:nvSpPr>
            <p:cNvPr id="23562" name="Oval 11"/>
            <p:cNvSpPr>
              <a:spLocks noChangeArrowheads="1"/>
            </p:cNvSpPr>
            <p:nvPr/>
          </p:nvSpPr>
          <p:spPr bwMode="auto">
            <a:xfrm>
              <a:off x="7173913" y="2743200"/>
              <a:ext cx="593725" cy="274638"/>
            </a:xfrm>
            <a:prstGeom prst="ellipse">
              <a:avLst/>
            </a:prstGeom>
            <a:noFill/>
            <a:ln w="2222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92309" tIns="46154" rIns="92309" bIns="46154"/>
            <a:lstStyle/>
            <a:p>
              <a:pPr>
                <a:tabLst>
                  <a:tab pos="292100" algn="l"/>
                  <a:tab pos="571500" algn="l"/>
                </a:tabLst>
              </a:pPr>
              <a:endParaRPr lang="en-US"/>
            </a:p>
          </p:txBody>
        </p:sp>
        <p:cxnSp>
          <p:nvCxnSpPr>
            <p:cNvPr id="23563" name="Straight Connector 12"/>
            <p:cNvCxnSpPr>
              <a:cxnSpLocks noChangeShapeType="1"/>
            </p:cNvCxnSpPr>
            <p:nvPr/>
          </p:nvCxnSpPr>
          <p:spPr bwMode="auto">
            <a:xfrm flipV="1">
              <a:off x="5214938" y="2139950"/>
              <a:ext cx="3430587" cy="1071563"/>
            </a:xfrm>
            <a:prstGeom prst="line">
              <a:avLst/>
            </a:prstGeom>
            <a:noFill/>
            <a:ln w="1587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3564" name="Straight Connector 12"/>
            <p:cNvCxnSpPr>
              <a:cxnSpLocks noChangeShapeType="1"/>
            </p:cNvCxnSpPr>
            <p:nvPr/>
          </p:nvCxnSpPr>
          <p:spPr bwMode="auto">
            <a:xfrm flipV="1">
              <a:off x="5214938" y="4264025"/>
              <a:ext cx="3430587" cy="1536700"/>
            </a:xfrm>
            <a:prstGeom prst="line">
              <a:avLst/>
            </a:prstGeom>
            <a:noFill/>
            <a:ln w="1587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</p:grpSp>
      <p:sp>
        <p:nvSpPr>
          <p:cNvPr id="15" name="Content Placeholder 2"/>
          <p:cNvSpPr txBox="1">
            <a:spLocks/>
          </p:cNvSpPr>
          <p:nvPr/>
        </p:nvSpPr>
        <p:spPr>
          <a:xfrm>
            <a:off x="4659216" y="3543300"/>
            <a:ext cx="4065683" cy="25908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341313" indent="-169863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-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14400" indent="-176213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  <a:buSzPct val="70000"/>
              <a:defRPr/>
            </a:pPr>
            <a:r>
              <a:rPr lang="en-US" sz="2400" kern="0" dirty="0"/>
              <a:t>Once one or more data </a:t>
            </a:r>
            <a:r>
              <a:rPr lang="en-US" sz="2400" kern="0" dirty="0" smtClean="0"/>
              <a:t/>
            </a:r>
            <a:br>
              <a:rPr lang="en-US" sz="2400" kern="0" dirty="0" smtClean="0"/>
            </a:br>
            <a:r>
              <a:rPr lang="en-US" sz="2400" kern="0" dirty="0" smtClean="0"/>
              <a:t>points </a:t>
            </a:r>
            <a:r>
              <a:rPr lang="en-US" sz="2400" kern="0" dirty="0"/>
              <a:t>are marked as outliers, they no longer appear on the charts and they are also excluded from the calculations.</a:t>
            </a:r>
          </a:p>
        </p:txBody>
      </p:sp>
    </p:spTree>
    <p:extLst>
      <p:ext uri="{BB962C8B-B14F-4D97-AF65-F5344CB8AC3E}">
        <p14:creationId xmlns:p14="http://schemas.microsoft.com/office/powerpoint/2010/main" val="1073875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>
                <a:latin typeface="Arial" charset="0"/>
              </a:rPr>
              <a:t>PROBE Method A Selection Criteria for Size - 1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endParaRPr lang="en-US">
              <a:latin typeface="Arial" charset="0"/>
            </a:endParaRPr>
          </a:p>
          <a:p>
            <a:pPr marL="0" indent="0"/>
            <a:endParaRPr lang="en-US">
              <a:latin typeface="Arial" charset="0"/>
            </a:endParaRPr>
          </a:p>
          <a:p>
            <a:pPr marL="0" indent="0"/>
            <a:endParaRPr lang="en-US">
              <a:latin typeface="Arial" charset="0"/>
            </a:endParaRPr>
          </a:p>
          <a:p>
            <a:pPr marL="0" indent="0"/>
            <a:r>
              <a:rPr lang="en-US" u="sng">
                <a:latin typeface="Arial" charset="0"/>
              </a:rPr>
              <a:t>Size</a:t>
            </a:r>
            <a:r>
              <a:rPr lang="en-US">
                <a:latin typeface="Arial" charset="0"/>
              </a:rPr>
              <a:t> selection criteria (Step-1)</a:t>
            </a:r>
          </a:p>
          <a:p>
            <a:pPr lvl="1"/>
            <a:r>
              <a:rPr lang="en-US">
                <a:latin typeface="Arial" charset="0"/>
              </a:rPr>
              <a:t>Is the correlation (r</a:t>
            </a:r>
            <a:r>
              <a:rPr lang="en-US" baseline="30000">
                <a:latin typeface="Arial" charset="0"/>
              </a:rPr>
              <a:t>2</a:t>
            </a:r>
            <a:r>
              <a:rPr lang="en-US">
                <a:latin typeface="Arial" charset="0"/>
              </a:rPr>
              <a:t>) equal to or greater than 0.5?</a:t>
            </a:r>
          </a:p>
          <a:p>
            <a:pPr lvl="1"/>
            <a:r>
              <a:rPr lang="en-US">
                <a:latin typeface="Arial" charset="0"/>
              </a:rPr>
              <a:t>In this example, r</a:t>
            </a:r>
            <a:r>
              <a:rPr lang="en-US" baseline="30000">
                <a:latin typeface="Arial" charset="0"/>
              </a:rPr>
              <a:t>2</a:t>
            </a:r>
            <a:r>
              <a:rPr lang="en-US">
                <a:latin typeface="Arial" charset="0"/>
              </a:rPr>
              <a:t> meets the requirement (0.829723).</a:t>
            </a:r>
          </a:p>
          <a:p>
            <a:pPr marL="0" indent="0"/>
            <a:endParaRPr lang="en-US">
              <a:latin typeface="Arial" charset="0"/>
            </a:endParaRPr>
          </a:p>
          <a:p>
            <a:pPr marL="0" indent="0"/>
            <a:endParaRPr lang="en-US">
              <a:latin typeface="Arial" charset="0"/>
            </a:endParaRPr>
          </a:p>
        </p:txBody>
      </p:sp>
      <p:grpSp>
        <p:nvGrpSpPr>
          <p:cNvPr id="24580" name="Group 3"/>
          <p:cNvGrpSpPr>
            <a:grpSpLocks/>
          </p:cNvGrpSpPr>
          <p:nvPr/>
        </p:nvGrpSpPr>
        <p:grpSpPr bwMode="auto">
          <a:xfrm>
            <a:off x="306388" y="1123950"/>
            <a:ext cx="8391525" cy="1223962"/>
            <a:chOff x="306388" y="1573213"/>
            <a:chExt cx="8391525" cy="1223962"/>
          </a:xfrm>
        </p:grpSpPr>
        <p:pic>
          <p:nvPicPr>
            <p:cNvPr id="24582" name="Picture 2" descr="C:\DOCUME~1\snurhan\LOCALS~1\Temp\msohtml1\01\clip_image001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6388" y="1573213"/>
              <a:ext cx="8391525" cy="914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583" name="Right Arrow 4"/>
            <p:cNvSpPr>
              <a:spLocks noChangeArrowheads="1"/>
            </p:cNvSpPr>
            <p:nvPr/>
          </p:nvSpPr>
          <p:spPr bwMode="auto">
            <a:xfrm rot="-5400000">
              <a:off x="1504156" y="2493169"/>
              <a:ext cx="460375" cy="147638"/>
            </a:xfrm>
            <a:prstGeom prst="rightArrow">
              <a:avLst>
                <a:gd name="adj1" fmla="val 50000"/>
                <a:gd name="adj2" fmla="val 50253"/>
              </a:avLst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 type="triangle" w="med" len="med"/>
                </a14:hiddenLine>
              </a:ext>
            </a:extLst>
          </p:spPr>
          <p:txBody>
            <a:bodyPr lIns="92309" tIns="46154" rIns="92309" bIns="46154"/>
            <a:lstStyle/>
            <a:p>
              <a:pPr>
                <a:tabLst>
                  <a:tab pos="292100" algn="l"/>
                  <a:tab pos="571500" algn="l"/>
                </a:tabLst>
              </a:pPr>
              <a:endParaRPr lang="en-US"/>
            </a:p>
          </p:txBody>
        </p:sp>
      </p:grpSp>
      <p:sp>
        <p:nvSpPr>
          <p:cNvPr id="24581" name="TextBox 5"/>
          <p:cNvSpPr txBox="1">
            <a:spLocks noChangeArrowheads="1"/>
          </p:cNvSpPr>
          <p:nvPr/>
        </p:nvSpPr>
        <p:spPr bwMode="auto">
          <a:xfrm>
            <a:off x="284163" y="5664200"/>
            <a:ext cx="8585200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lvl="1" algn="l" eaLnBrk="1" hangingPunct="1"/>
            <a:r>
              <a:rPr lang="en-US" sz="1400" u="sng"/>
              <a:t>Reminder: </a:t>
            </a:r>
          </a:p>
          <a:p>
            <a:pPr marL="0" lvl="1" algn="l" eaLnBrk="1" hangingPunct="1"/>
            <a:r>
              <a:rPr lang="en-US" sz="1400"/>
              <a:t>Method A uses estimated proxy size (E) and actual A&amp;M for </a:t>
            </a:r>
            <a:r>
              <a:rPr lang="ja-JP" altLang="en-US" sz="1400"/>
              <a:t>“</a:t>
            </a:r>
            <a:r>
              <a:rPr lang="en-US" sz="1400" b="1" i="1" u="sng"/>
              <a:t>size</a:t>
            </a:r>
            <a:r>
              <a:rPr lang="ja-JP" altLang="en-US" sz="1400"/>
              <a:t>”</a:t>
            </a:r>
            <a:r>
              <a:rPr lang="en-US" sz="1400"/>
              <a:t>, and </a:t>
            </a:r>
          </a:p>
          <a:p>
            <a:pPr marL="0" lvl="1" algn="l" eaLnBrk="1" hangingPunct="1"/>
            <a:r>
              <a:rPr lang="en-US" sz="1400"/>
              <a:t>	      estimated proxy size (E) and actual development time for </a:t>
            </a:r>
            <a:r>
              <a:rPr lang="ja-JP" altLang="en-US" sz="1400"/>
              <a:t>“</a:t>
            </a:r>
            <a:r>
              <a:rPr lang="en-US" sz="1400" i="1"/>
              <a:t>time</a:t>
            </a:r>
            <a:r>
              <a:rPr lang="ja-JP" altLang="en-US" sz="1400"/>
              <a:t>”</a:t>
            </a:r>
            <a:r>
              <a:rPr lang="en-US" sz="1400"/>
              <a:t> estimation.</a:t>
            </a:r>
          </a:p>
        </p:txBody>
      </p:sp>
    </p:spTree>
    <p:extLst>
      <p:ext uri="{BB962C8B-B14F-4D97-AF65-F5344CB8AC3E}">
        <p14:creationId xmlns:p14="http://schemas.microsoft.com/office/powerpoint/2010/main" val="3152457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>
                <a:latin typeface="Arial" charset="0"/>
              </a:rPr>
              <a:t>PROBE Method A Selection Criteria for Size - 2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endParaRPr lang="en-US">
              <a:latin typeface="Arial" charset="0"/>
            </a:endParaRPr>
          </a:p>
          <a:p>
            <a:pPr marL="0" indent="0"/>
            <a:endParaRPr lang="en-US">
              <a:latin typeface="Arial" charset="0"/>
            </a:endParaRPr>
          </a:p>
          <a:p>
            <a:pPr marL="0" indent="0"/>
            <a:endParaRPr lang="en-US">
              <a:latin typeface="Arial" charset="0"/>
            </a:endParaRPr>
          </a:p>
          <a:p>
            <a:pPr marL="0" indent="0"/>
            <a:r>
              <a:rPr lang="en-US" u="sng">
                <a:latin typeface="Arial" charset="0"/>
              </a:rPr>
              <a:t>Size</a:t>
            </a:r>
            <a:r>
              <a:rPr lang="en-US">
                <a:latin typeface="Arial" charset="0"/>
              </a:rPr>
              <a:t> selection criteria (Step-2)</a:t>
            </a:r>
          </a:p>
          <a:p>
            <a:pPr lvl="1"/>
            <a:r>
              <a:rPr lang="en-US">
                <a:latin typeface="Arial" charset="0"/>
              </a:rPr>
              <a:t>Absolute value of </a:t>
            </a:r>
            <a:r>
              <a:rPr lang="en-US">
                <a:latin typeface="Symbol" charset="0"/>
              </a:rPr>
              <a:t>b</a:t>
            </a:r>
            <a:r>
              <a:rPr lang="en-US" baseline="-25000">
                <a:latin typeface="Arial" charset="0"/>
              </a:rPr>
              <a:t>0</a:t>
            </a:r>
            <a:r>
              <a:rPr lang="en-US">
                <a:latin typeface="Arial" charset="0"/>
              </a:rPr>
              <a:t> should be near 0: less than about 25% of the expected size of the new program. </a:t>
            </a:r>
            <a:r>
              <a:rPr lang="en-US">
                <a:latin typeface="Symbol" charset="0"/>
              </a:rPr>
              <a:t>b</a:t>
            </a:r>
            <a:r>
              <a:rPr lang="en-US" baseline="-25000">
                <a:latin typeface="Arial" charset="0"/>
              </a:rPr>
              <a:t>0</a:t>
            </a:r>
            <a:r>
              <a:rPr lang="en-US">
                <a:latin typeface="Arial" charset="0"/>
              </a:rPr>
              <a:t> represents overhead and/or constant estimating bias, so it should not be more than about 25% of the projected A &amp; M size (P).</a:t>
            </a:r>
          </a:p>
          <a:p>
            <a:pPr lvl="1"/>
            <a:r>
              <a:rPr lang="en-US">
                <a:latin typeface="Symbol" charset="0"/>
              </a:rPr>
              <a:t>b</a:t>
            </a:r>
            <a:r>
              <a:rPr lang="en-US" baseline="-25000">
                <a:latin typeface="Arial" charset="0"/>
              </a:rPr>
              <a:t>1</a:t>
            </a:r>
            <a:r>
              <a:rPr lang="en-US">
                <a:latin typeface="Arial" charset="0"/>
              </a:rPr>
              <a:t> represents proportional estimating bias and proportional overhead. It should be between 0.5 and 2.0.</a:t>
            </a:r>
          </a:p>
          <a:p>
            <a:pPr lvl="1" eaLnBrk="1" hangingPunct="1">
              <a:spcBef>
                <a:spcPts val="600"/>
              </a:spcBef>
              <a:spcAft>
                <a:spcPct val="0"/>
              </a:spcAft>
            </a:pPr>
            <a:r>
              <a:rPr lang="en-US">
                <a:latin typeface="Arial" charset="0"/>
              </a:rPr>
              <a:t>Now we will go into PROBE Calculation Worksheet (by scrolling up from this point) to evaluate if the regression parameters satisfy the selection criteria.</a:t>
            </a:r>
          </a:p>
          <a:p>
            <a:pPr marL="0" indent="0"/>
            <a:endParaRPr lang="en-US">
              <a:latin typeface="Arial" charset="0"/>
            </a:endParaRPr>
          </a:p>
        </p:txBody>
      </p:sp>
      <p:grpSp>
        <p:nvGrpSpPr>
          <p:cNvPr id="25604" name="Group 3"/>
          <p:cNvGrpSpPr>
            <a:grpSpLocks/>
          </p:cNvGrpSpPr>
          <p:nvPr/>
        </p:nvGrpSpPr>
        <p:grpSpPr bwMode="auto">
          <a:xfrm>
            <a:off x="306388" y="1123950"/>
            <a:ext cx="8391525" cy="1223962"/>
            <a:chOff x="306388" y="1573213"/>
            <a:chExt cx="8391525" cy="1223962"/>
          </a:xfrm>
        </p:grpSpPr>
        <p:pic>
          <p:nvPicPr>
            <p:cNvPr id="25605" name="Picture 2" descr="C:\DOCUME~1\snurhan\LOCALS~1\Temp\msohtml1\01\clip_image001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6388" y="1573213"/>
              <a:ext cx="8391525" cy="914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606" name="Right Arrow 4"/>
            <p:cNvSpPr>
              <a:spLocks noChangeArrowheads="1"/>
            </p:cNvSpPr>
            <p:nvPr/>
          </p:nvSpPr>
          <p:spPr bwMode="auto">
            <a:xfrm rot="-5400000">
              <a:off x="2161381" y="2493169"/>
              <a:ext cx="460375" cy="147638"/>
            </a:xfrm>
            <a:prstGeom prst="rightArrow">
              <a:avLst>
                <a:gd name="adj1" fmla="val 50000"/>
                <a:gd name="adj2" fmla="val 50253"/>
              </a:avLst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 type="triangle" w="med" len="med"/>
                </a14:hiddenLine>
              </a:ext>
            </a:extLst>
          </p:spPr>
          <p:txBody>
            <a:bodyPr lIns="92309" tIns="46154" rIns="92309" bIns="46154"/>
            <a:lstStyle/>
            <a:p>
              <a:pPr>
                <a:tabLst>
                  <a:tab pos="292100" algn="l"/>
                  <a:tab pos="571500" algn="l"/>
                </a:tabLst>
              </a:pPr>
              <a:endParaRPr lang="en-US"/>
            </a:p>
          </p:txBody>
        </p:sp>
        <p:sp>
          <p:nvSpPr>
            <p:cNvPr id="25607" name="Right Arrow 4"/>
            <p:cNvSpPr>
              <a:spLocks noChangeArrowheads="1"/>
            </p:cNvSpPr>
            <p:nvPr/>
          </p:nvSpPr>
          <p:spPr bwMode="auto">
            <a:xfrm rot="-5400000">
              <a:off x="2872581" y="2485232"/>
              <a:ext cx="460375" cy="147638"/>
            </a:xfrm>
            <a:prstGeom prst="rightArrow">
              <a:avLst>
                <a:gd name="adj1" fmla="val 50000"/>
                <a:gd name="adj2" fmla="val 50253"/>
              </a:avLst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 type="triangle" w="med" len="med"/>
                </a14:hiddenLine>
              </a:ext>
            </a:extLst>
          </p:spPr>
          <p:txBody>
            <a:bodyPr lIns="92309" tIns="46154" rIns="92309" bIns="46154"/>
            <a:lstStyle/>
            <a:p>
              <a:pPr>
                <a:tabLst>
                  <a:tab pos="292100" algn="l"/>
                  <a:tab pos="571500" algn="l"/>
                </a:tabLst>
              </a:pPr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92898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73"/>
          <a:stretch>
            <a:fillRect/>
          </a:stretch>
        </p:blipFill>
        <p:spPr bwMode="auto">
          <a:xfrm>
            <a:off x="1697038" y="1123950"/>
            <a:ext cx="5559425" cy="272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>
                <a:latin typeface="Arial" charset="0"/>
              </a:rPr>
              <a:t>PROBE Method A Selection Criteria for Size - 3</a:t>
            </a:r>
          </a:p>
        </p:txBody>
      </p:sp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>
          <a:xfrm>
            <a:off x="401933" y="3937000"/>
            <a:ext cx="8320035" cy="2349500"/>
          </a:xfrm>
        </p:spPr>
        <p:txBody>
          <a:bodyPr>
            <a:normAutofit fontScale="92500" lnSpcReduction="10000"/>
          </a:bodyPr>
          <a:lstStyle/>
          <a:p>
            <a:pPr lvl="1" eaLnBrk="1" hangingPunct="1">
              <a:spcBef>
                <a:spcPts val="600"/>
              </a:spcBef>
              <a:spcAft>
                <a:spcPct val="0"/>
              </a:spcAft>
            </a:pPr>
            <a:r>
              <a:rPr lang="en-US" sz="1800" dirty="0">
                <a:latin typeface="Symbol" charset="0"/>
              </a:rPr>
              <a:t>b</a:t>
            </a:r>
            <a:r>
              <a:rPr lang="en-US" sz="1800" baseline="-25000" dirty="0">
                <a:latin typeface="Arial" charset="0"/>
              </a:rPr>
              <a:t>0</a:t>
            </a:r>
            <a:r>
              <a:rPr lang="en-US" sz="1800" dirty="0">
                <a:latin typeface="Arial" charset="0"/>
              </a:rPr>
              <a:t> is 25.69 compared to the Projected A&amp;M size of 321.42, which satisfies the </a:t>
            </a:r>
            <a:r>
              <a:rPr lang="ja-JP" altLang="en-US" sz="1800" dirty="0">
                <a:latin typeface="Arial" charset="0"/>
              </a:rPr>
              <a:t>“</a:t>
            </a:r>
            <a:r>
              <a:rPr lang="en-US" sz="1800" dirty="0">
                <a:latin typeface="Arial" charset="0"/>
              </a:rPr>
              <a:t>near zero, less than about 25%</a:t>
            </a:r>
            <a:r>
              <a:rPr lang="ja-JP" altLang="en-US" sz="1800" dirty="0">
                <a:latin typeface="Arial" charset="0"/>
              </a:rPr>
              <a:t>”</a:t>
            </a:r>
            <a:r>
              <a:rPr lang="en-US" sz="1800" dirty="0">
                <a:latin typeface="Arial" charset="0"/>
              </a:rPr>
              <a:t> criterion.</a:t>
            </a:r>
          </a:p>
          <a:p>
            <a:pPr lvl="1" eaLnBrk="1" hangingPunct="1">
              <a:spcBef>
                <a:spcPts val="600"/>
              </a:spcBef>
              <a:spcAft>
                <a:spcPct val="0"/>
              </a:spcAft>
            </a:pPr>
            <a:r>
              <a:rPr lang="en-US" sz="1800" dirty="0">
                <a:latin typeface="Symbol" charset="0"/>
              </a:rPr>
              <a:t>b</a:t>
            </a:r>
            <a:r>
              <a:rPr lang="en-US" sz="1800" baseline="-25000" dirty="0">
                <a:latin typeface="Arial" charset="0"/>
              </a:rPr>
              <a:t>1</a:t>
            </a:r>
            <a:r>
              <a:rPr lang="en-US" sz="1800" dirty="0">
                <a:latin typeface="Arial" charset="0"/>
              </a:rPr>
              <a:t> is 1.14, which satisfies the </a:t>
            </a:r>
            <a:r>
              <a:rPr lang="ja-JP" altLang="en-US" sz="1800" dirty="0">
                <a:latin typeface="Arial" charset="0"/>
              </a:rPr>
              <a:t>“</a:t>
            </a:r>
            <a:r>
              <a:rPr lang="en-US" sz="1800" dirty="0">
                <a:latin typeface="Arial" charset="0"/>
              </a:rPr>
              <a:t>between 0.5 &amp; 2.0</a:t>
            </a:r>
            <a:r>
              <a:rPr lang="ja-JP" altLang="en-US" sz="1800" dirty="0">
                <a:latin typeface="Arial" charset="0"/>
              </a:rPr>
              <a:t>”</a:t>
            </a:r>
            <a:r>
              <a:rPr lang="en-US" sz="1800" dirty="0">
                <a:latin typeface="Arial" charset="0"/>
              </a:rPr>
              <a:t> criterion.</a:t>
            </a:r>
          </a:p>
          <a:p>
            <a:pPr lvl="1" eaLnBrk="1" hangingPunct="1">
              <a:spcBef>
                <a:spcPts val="600"/>
              </a:spcBef>
              <a:spcAft>
                <a:spcPct val="0"/>
              </a:spcAft>
            </a:pPr>
            <a:r>
              <a:rPr lang="en-US" sz="1800" dirty="0">
                <a:latin typeface="Arial" charset="0"/>
              </a:rPr>
              <a:t>Prediction Range is +/-64 LOC on a Projected A&amp;M of 321.42.</a:t>
            </a:r>
          </a:p>
          <a:p>
            <a:pPr lvl="1" eaLnBrk="1" hangingPunct="1">
              <a:spcBef>
                <a:spcPts val="600"/>
              </a:spcBef>
              <a:spcAft>
                <a:spcPct val="0"/>
              </a:spcAft>
            </a:pPr>
            <a:r>
              <a:rPr lang="en-US" sz="1800" dirty="0">
                <a:latin typeface="Arial" charset="0"/>
              </a:rPr>
              <a:t>The wide predication interval (128 LOC) </a:t>
            </a:r>
            <a:r>
              <a:rPr lang="en-US" sz="1800" b="1" i="1" dirty="0">
                <a:latin typeface="Arial" charset="0"/>
              </a:rPr>
              <a:t>can</a:t>
            </a:r>
            <a:r>
              <a:rPr lang="en-US" sz="1800" dirty="0">
                <a:latin typeface="Arial" charset="0"/>
              </a:rPr>
              <a:t> be indicative of variation in data (too much historical fluctuation). In this case, it is actually caused by the </a:t>
            </a:r>
            <a:r>
              <a:rPr lang="en-US" sz="1800" b="1" i="1" dirty="0">
                <a:latin typeface="Arial" charset="0"/>
              </a:rPr>
              <a:t>distance</a:t>
            </a:r>
            <a:r>
              <a:rPr lang="en-US" sz="1800" dirty="0">
                <a:latin typeface="Arial" charset="0"/>
              </a:rPr>
              <a:t> of the estimated proxy size (E) from the historical data.</a:t>
            </a:r>
            <a:endParaRPr lang="en-US" sz="1800" dirty="0">
              <a:solidFill>
                <a:srgbClr val="FF0000"/>
              </a:solidFill>
              <a:latin typeface="Arial" charset="0"/>
            </a:endParaRPr>
          </a:p>
          <a:p>
            <a:pPr lvl="1" eaLnBrk="1" hangingPunct="1">
              <a:spcBef>
                <a:spcPts val="600"/>
              </a:spcBef>
              <a:spcAft>
                <a:spcPct val="0"/>
              </a:spcAft>
            </a:pPr>
            <a:r>
              <a:rPr lang="en-US" sz="1800" dirty="0">
                <a:solidFill>
                  <a:srgbClr val="FF0000"/>
                </a:solidFill>
                <a:latin typeface="Arial" charset="0"/>
              </a:rPr>
              <a:t>Method A for size estimating is acceptable.</a:t>
            </a:r>
          </a:p>
        </p:txBody>
      </p:sp>
      <p:sp>
        <p:nvSpPr>
          <p:cNvPr id="26629" name="Right Arrow 6"/>
          <p:cNvSpPr>
            <a:spLocks noChangeArrowheads="1"/>
          </p:cNvSpPr>
          <p:nvPr/>
        </p:nvSpPr>
        <p:spPr bwMode="auto">
          <a:xfrm>
            <a:off x="3821113" y="1703388"/>
            <a:ext cx="460375" cy="147637"/>
          </a:xfrm>
          <a:prstGeom prst="rightArrow">
            <a:avLst>
              <a:gd name="adj1" fmla="val 50000"/>
              <a:gd name="adj2" fmla="val 50254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lIns="92309" tIns="46154" rIns="92309" bIns="46154"/>
          <a:lstStyle/>
          <a:p>
            <a:pPr>
              <a:tabLst>
                <a:tab pos="292100" algn="l"/>
                <a:tab pos="571500" algn="l"/>
              </a:tabLst>
            </a:pPr>
            <a:endParaRPr lang="en-US"/>
          </a:p>
        </p:txBody>
      </p:sp>
      <p:sp>
        <p:nvSpPr>
          <p:cNvPr id="26630" name="Right Arrow 7"/>
          <p:cNvSpPr>
            <a:spLocks noChangeArrowheads="1"/>
          </p:cNvSpPr>
          <p:nvPr/>
        </p:nvSpPr>
        <p:spPr bwMode="auto">
          <a:xfrm>
            <a:off x="3830638" y="1863725"/>
            <a:ext cx="458787" cy="147638"/>
          </a:xfrm>
          <a:prstGeom prst="rightArrow">
            <a:avLst>
              <a:gd name="adj1" fmla="val 50000"/>
              <a:gd name="adj2" fmla="val 50080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lIns="92309" tIns="46154" rIns="92309" bIns="46154"/>
          <a:lstStyle/>
          <a:p>
            <a:pPr>
              <a:tabLst>
                <a:tab pos="292100" algn="l"/>
                <a:tab pos="571500" algn="l"/>
              </a:tabLst>
            </a:pPr>
            <a:endParaRPr lang="en-US"/>
          </a:p>
        </p:txBody>
      </p:sp>
      <p:sp>
        <p:nvSpPr>
          <p:cNvPr id="26631" name="Right Arrow 8"/>
          <p:cNvSpPr>
            <a:spLocks noChangeArrowheads="1"/>
          </p:cNvSpPr>
          <p:nvPr/>
        </p:nvSpPr>
        <p:spPr bwMode="auto">
          <a:xfrm>
            <a:off x="3524250" y="2033588"/>
            <a:ext cx="757238" cy="123825"/>
          </a:xfrm>
          <a:prstGeom prst="rightArrow">
            <a:avLst>
              <a:gd name="adj1" fmla="val 50000"/>
              <a:gd name="adj2" fmla="val 50395"/>
            </a:avLst>
          </a:prstGeom>
          <a:solidFill>
            <a:srgbClr val="00B05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lIns="92309" tIns="46154" rIns="92309" bIns="46154"/>
          <a:lstStyle/>
          <a:p>
            <a:pPr>
              <a:tabLst>
                <a:tab pos="292100" algn="l"/>
                <a:tab pos="571500" algn="l"/>
              </a:tabLst>
            </a:pPr>
            <a:endParaRPr lang="en-US"/>
          </a:p>
        </p:txBody>
      </p:sp>
      <p:sp>
        <p:nvSpPr>
          <p:cNvPr id="26632" name="Oval 9"/>
          <p:cNvSpPr>
            <a:spLocks noChangeArrowheads="1"/>
          </p:cNvSpPr>
          <p:nvPr/>
        </p:nvSpPr>
        <p:spPr bwMode="auto">
          <a:xfrm>
            <a:off x="4322763" y="1162050"/>
            <a:ext cx="595312" cy="223838"/>
          </a:xfrm>
          <a:prstGeom prst="ellipse">
            <a:avLst/>
          </a:prstGeom>
          <a:noFill/>
          <a:ln w="222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92309" tIns="46154" rIns="92309" bIns="46154"/>
          <a:lstStyle/>
          <a:p>
            <a:pPr>
              <a:tabLst>
                <a:tab pos="292100" algn="l"/>
                <a:tab pos="571500" algn="l"/>
              </a:tabLst>
            </a:pPr>
            <a:endParaRPr lang="en-US"/>
          </a:p>
        </p:txBody>
      </p:sp>
      <p:sp>
        <p:nvSpPr>
          <p:cNvPr id="26633" name="Right Arrow 10"/>
          <p:cNvSpPr>
            <a:spLocks noChangeArrowheads="1"/>
          </p:cNvSpPr>
          <p:nvPr/>
        </p:nvSpPr>
        <p:spPr bwMode="auto">
          <a:xfrm>
            <a:off x="3524250" y="2203450"/>
            <a:ext cx="752475" cy="125413"/>
          </a:xfrm>
          <a:prstGeom prst="rightArrow">
            <a:avLst>
              <a:gd name="adj1" fmla="val 50000"/>
              <a:gd name="adj2" fmla="val 49722"/>
            </a:avLst>
          </a:prstGeom>
          <a:solidFill>
            <a:srgbClr val="00B05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lIns="92309" tIns="46154" rIns="92309" bIns="46154"/>
          <a:lstStyle/>
          <a:p>
            <a:pPr>
              <a:tabLst>
                <a:tab pos="292100" algn="l"/>
                <a:tab pos="571500" algn="l"/>
              </a:tabLst>
            </a:pPr>
            <a:endParaRPr lang="en-US"/>
          </a:p>
        </p:txBody>
      </p:sp>
      <p:sp>
        <p:nvSpPr>
          <p:cNvPr id="26634" name="Right Arrow 7"/>
          <p:cNvSpPr>
            <a:spLocks noChangeArrowheads="1"/>
          </p:cNvSpPr>
          <p:nvPr/>
        </p:nvSpPr>
        <p:spPr bwMode="auto">
          <a:xfrm>
            <a:off x="3051175" y="2354263"/>
            <a:ext cx="458788" cy="147637"/>
          </a:xfrm>
          <a:prstGeom prst="rightArrow">
            <a:avLst>
              <a:gd name="adj1" fmla="val 50000"/>
              <a:gd name="adj2" fmla="val 50080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lIns="92309" tIns="46154" rIns="92309" bIns="46154"/>
          <a:lstStyle/>
          <a:p>
            <a:pPr>
              <a:tabLst>
                <a:tab pos="292100" algn="l"/>
                <a:tab pos="571500" algn="l"/>
              </a:tabLst>
            </a:pPr>
            <a:endParaRPr lang="en-US"/>
          </a:p>
        </p:txBody>
      </p:sp>
      <p:sp>
        <p:nvSpPr>
          <p:cNvPr id="26635" name="Right Arrow 7"/>
          <p:cNvSpPr>
            <a:spLocks noChangeArrowheads="1"/>
          </p:cNvSpPr>
          <p:nvPr/>
        </p:nvSpPr>
        <p:spPr bwMode="auto">
          <a:xfrm>
            <a:off x="3052763" y="2506663"/>
            <a:ext cx="458787" cy="147637"/>
          </a:xfrm>
          <a:prstGeom prst="rightArrow">
            <a:avLst>
              <a:gd name="adj1" fmla="val 50000"/>
              <a:gd name="adj2" fmla="val 50080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lIns="92309" tIns="46154" rIns="92309" bIns="46154"/>
          <a:lstStyle/>
          <a:p>
            <a:pPr>
              <a:tabLst>
                <a:tab pos="292100" algn="l"/>
                <a:tab pos="571500" algn="l"/>
              </a:tabLst>
            </a:pPr>
            <a:endParaRPr lang="en-US"/>
          </a:p>
        </p:txBody>
      </p:sp>
      <p:sp>
        <p:nvSpPr>
          <p:cNvPr id="26636" name="Right Arrow 7"/>
          <p:cNvSpPr>
            <a:spLocks noChangeArrowheads="1"/>
          </p:cNvSpPr>
          <p:nvPr/>
        </p:nvSpPr>
        <p:spPr bwMode="auto">
          <a:xfrm>
            <a:off x="3054350" y="2987675"/>
            <a:ext cx="458788" cy="147638"/>
          </a:xfrm>
          <a:prstGeom prst="rightArrow">
            <a:avLst>
              <a:gd name="adj1" fmla="val 50000"/>
              <a:gd name="adj2" fmla="val 50080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lIns="92309" tIns="46154" rIns="92309" bIns="46154"/>
          <a:lstStyle/>
          <a:p>
            <a:pPr>
              <a:tabLst>
                <a:tab pos="292100" algn="l"/>
                <a:tab pos="571500" algn="l"/>
              </a:tabLst>
            </a:pPr>
            <a:endParaRPr lang="en-US"/>
          </a:p>
        </p:txBody>
      </p:sp>
      <p:sp>
        <p:nvSpPr>
          <p:cNvPr id="26637" name="Right Arrow 7"/>
          <p:cNvSpPr>
            <a:spLocks noChangeArrowheads="1"/>
          </p:cNvSpPr>
          <p:nvPr/>
        </p:nvSpPr>
        <p:spPr bwMode="auto">
          <a:xfrm>
            <a:off x="3044825" y="3165475"/>
            <a:ext cx="458788" cy="147638"/>
          </a:xfrm>
          <a:prstGeom prst="rightArrow">
            <a:avLst>
              <a:gd name="adj1" fmla="val 50000"/>
              <a:gd name="adj2" fmla="val 50080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lIns="92309" tIns="46154" rIns="92309" bIns="46154"/>
          <a:lstStyle/>
          <a:p>
            <a:pPr>
              <a:tabLst>
                <a:tab pos="292100" algn="l"/>
                <a:tab pos="571500" algn="l"/>
              </a:tabLst>
            </a:pPr>
            <a:endParaRPr lang="en-US"/>
          </a:p>
        </p:txBody>
      </p:sp>
      <p:sp>
        <p:nvSpPr>
          <p:cNvPr id="26638" name="Right Arrow 7"/>
          <p:cNvSpPr>
            <a:spLocks noChangeArrowheads="1"/>
          </p:cNvSpPr>
          <p:nvPr/>
        </p:nvSpPr>
        <p:spPr bwMode="auto">
          <a:xfrm>
            <a:off x="3044825" y="3333750"/>
            <a:ext cx="458788" cy="147638"/>
          </a:xfrm>
          <a:prstGeom prst="rightArrow">
            <a:avLst>
              <a:gd name="adj1" fmla="val 50000"/>
              <a:gd name="adj2" fmla="val 50080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lIns="92309" tIns="46154" rIns="92309" bIns="46154"/>
          <a:lstStyle/>
          <a:p>
            <a:pPr>
              <a:tabLst>
                <a:tab pos="292100" algn="l"/>
                <a:tab pos="571500" algn="l"/>
              </a:tabLst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663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>
                <a:latin typeface="Arial" charset="0"/>
              </a:rPr>
              <a:t>PROBE Method A Selection Criteria for Time - 1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>
          <a:xfrm>
            <a:off x="401933" y="1257300"/>
            <a:ext cx="8320035" cy="4838700"/>
          </a:xfrm>
        </p:spPr>
        <p:txBody>
          <a:bodyPr/>
          <a:lstStyle/>
          <a:p>
            <a:pPr marL="0" indent="0"/>
            <a:endParaRPr lang="en-US" dirty="0">
              <a:latin typeface="Arial" charset="0"/>
            </a:endParaRPr>
          </a:p>
          <a:p>
            <a:pPr marL="0" indent="0"/>
            <a:endParaRPr lang="en-US" dirty="0">
              <a:latin typeface="Arial" charset="0"/>
            </a:endParaRPr>
          </a:p>
          <a:p>
            <a:pPr marL="0" indent="0"/>
            <a:r>
              <a:rPr lang="en-US" u="sng" dirty="0">
                <a:latin typeface="Arial" charset="0"/>
              </a:rPr>
              <a:t>Time</a:t>
            </a:r>
            <a:r>
              <a:rPr lang="en-US" dirty="0">
                <a:latin typeface="Arial" charset="0"/>
              </a:rPr>
              <a:t> selection criteria (Step-1)</a:t>
            </a:r>
          </a:p>
          <a:p>
            <a:pPr lvl="1">
              <a:spcAft>
                <a:spcPts val="1200"/>
              </a:spcAft>
            </a:pPr>
            <a:r>
              <a:rPr lang="en-US" dirty="0">
                <a:latin typeface="Arial" charset="0"/>
              </a:rPr>
              <a:t>Is the correlation (r</a:t>
            </a:r>
            <a:r>
              <a:rPr lang="en-US" baseline="30000" dirty="0">
                <a:latin typeface="Arial" charset="0"/>
              </a:rPr>
              <a:t>2</a:t>
            </a:r>
            <a:r>
              <a:rPr lang="en-US" dirty="0">
                <a:latin typeface="Arial" charset="0"/>
              </a:rPr>
              <a:t>) equal to or greater than 0.5?</a:t>
            </a:r>
          </a:p>
          <a:p>
            <a:pPr lvl="1">
              <a:spcAft>
                <a:spcPts val="1200"/>
              </a:spcAft>
            </a:pPr>
            <a:r>
              <a:rPr lang="en-US" dirty="0">
                <a:solidFill>
                  <a:srgbClr val="FF0000"/>
                </a:solidFill>
                <a:latin typeface="Arial" charset="0"/>
              </a:rPr>
              <a:t>In this example, r</a:t>
            </a:r>
            <a:r>
              <a:rPr lang="en-US" baseline="30000" dirty="0">
                <a:solidFill>
                  <a:srgbClr val="FF0000"/>
                </a:solidFill>
                <a:latin typeface="Arial" charset="0"/>
              </a:rPr>
              <a:t>2</a:t>
            </a:r>
            <a:r>
              <a:rPr lang="en-US" dirty="0">
                <a:solidFill>
                  <a:srgbClr val="FF0000"/>
                </a:solidFill>
                <a:latin typeface="Arial" charset="0"/>
              </a:rPr>
              <a:t> does NOT meet the requirement (0.096).</a:t>
            </a:r>
          </a:p>
          <a:p>
            <a:pPr marL="0" indent="0">
              <a:spcAft>
                <a:spcPts val="1200"/>
              </a:spcAft>
            </a:pPr>
            <a:r>
              <a:rPr lang="en-US" dirty="0">
                <a:latin typeface="Arial" charset="0"/>
              </a:rPr>
              <a:t>Let</a:t>
            </a:r>
            <a:r>
              <a:rPr lang="ja-JP" altLang="en-US" dirty="0">
                <a:latin typeface="Arial" charset="0"/>
              </a:rPr>
              <a:t>’</a:t>
            </a:r>
            <a:r>
              <a:rPr lang="en-US" dirty="0">
                <a:latin typeface="Arial" charset="0"/>
              </a:rPr>
              <a:t>s suppose that correlation was good and check the criteria for </a:t>
            </a:r>
            <a:r>
              <a:rPr lang="en-US" b="1" dirty="0">
                <a:latin typeface="Symbol" charset="0"/>
              </a:rPr>
              <a:t>b</a:t>
            </a:r>
            <a:r>
              <a:rPr lang="en-US" b="1" baseline="-25000" dirty="0">
                <a:latin typeface="Arial" charset="0"/>
              </a:rPr>
              <a:t>0</a:t>
            </a:r>
            <a:r>
              <a:rPr lang="en-US" dirty="0">
                <a:latin typeface="Arial" charset="0"/>
              </a:rPr>
              <a:t> and </a:t>
            </a:r>
            <a:r>
              <a:rPr lang="en-US" b="1" dirty="0">
                <a:latin typeface="Symbol" charset="0"/>
              </a:rPr>
              <a:t>b</a:t>
            </a:r>
            <a:r>
              <a:rPr lang="en-US" b="1" baseline="-25000" dirty="0">
                <a:latin typeface="Arial" charset="0"/>
              </a:rPr>
              <a:t>1</a:t>
            </a:r>
            <a:r>
              <a:rPr lang="en-US" dirty="0">
                <a:latin typeface="Arial" charset="0"/>
              </a:rPr>
              <a:t>.</a:t>
            </a:r>
          </a:p>
          <a:p>
            <a:pPr marL="0" indent="0"/>
            <a:endParaRPr lang="en-US" dirty="0">
              <a:latin typeface="Arial" charset="0"/>
            </a:endParaRPr>
          </a:p>
          <a:p>
            <a:pPr marL="0" indent="0"/>
            <a:endParaRPr lang="en-US" dirty="0">
              <a:latin typeface="Arial" charset="0"/>
            </a:endParaRPr>
          </a:p>
        </p:txBody>
      </p:sp>
      <p:sp>
        <p:nvSpPr>
          <p:cNvPr id="27652" name="TextBox 5"/>
          <p:cNvSpPr txBox="1">
            <a:spLocks noChangeArrowheads="1"/>
          </p:cNvSpPr>
          <p:nvPr/>
        </p:nvSpPr>
        <p:spPr bwMode="auto">
          <a:xfrm>
            <a:off x="284163" y="5664200"/>
            <a:ext cx="8585200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lvl="1" algn="l" eaLnBrk="1" hangingPunct="1"/>
            <a:r>
              <a:rPr lang="en-US" sz="1400" u="sng">
                <a:solidFill>
                  <a:srgbClr val="000000"/>
                </a:solidFill>
              </a:rPr>
              <a:t>Reminder: </a:t>
            </a:r>
          </a:p>
          <a:p>
            <a:pPr marL="0" lvl="1" algn="l" eaLnBrk="1" hangingPunct="1"/>
            <a:r>
              <a:rPr lang="en-US" sz="1400">
                <a:solidFill>
                  <a:srgbClr val="000000"/>
                </a:solidFill>
              </a:rPr>
              <a:t>Method A uses estimated proxy size (E) and actual A&amp;M for </a:t>
            </a:r>
            <a:r>
              <a:rPr lang="ja-JP" altLang="en-US" sz="1400">
                <a:solidFill>
                  <a:srgbClr val="000000"/>
                </a:solidFill>
              </a:rPr>
              <a:t>“</a:t>
            </a:r>
            <a:r>
              <a:rPr lang="en-US" sz="1400" i="1">
                <a:solidFill>
                  <a:srgbClr val="000000"/>
                </a:solidFill>
              </a:rPr>
              <a:t>size</a:t>
            </a:r>
            <a:r>
              <a:rPr lang="ja-JP" altLang="en-US" sz="1400">
                <a:solidFill>
                  <a:srgbClr val="000000"/>
                </a:solidFill>
              </a:rPr>
              <a:t>”</a:t>
            </a:r>
            <a:r>
              <a:rPr lang="en-US" sz="1400">
                <a:solidFill>
                  <a:srgbClr val="000000"/>
                </a:solidFill>
              </a:rPr>
              <a:t>, and </a:t>
            </a:r>
          </a:p>
          <a:p>
            <a:pPr marL="0" lvl="1" algn="l" eaLnBrk="1" hangingPunct="1"/>
            <a:r>
              <a:rPr lang="en-US" sz="1400">
                <a:solidFill>
                  <a:srgbClr val="000000"/>
                </a:solidFill>
              </a:rPr>
              <a:t>	      estimated proxy size (E) and actual development time for </a:t>
            </a:r>
            <a:r>
              <a:rPr lang="ja-JP" altLang="en-US" sz="1400">
                <a:solidFill>
                  <a:srgbClr val="000000"/>
                </a:solidFill>
              </a:rPr>
              <a:t>“</a:t>
            </a:r>
            <a:r>
              <a:rPr lang="en-US" sz="1400" b="1" i="1" u="sng">
                <a:solidFill>
                  <a:srgbClr val="000000"/>
                </a:solidFill>
              </a:rPr>
              <a:t>time</a:t>
            </a:r>
            <a:r>
              <a:rPr lang="ja-JP" altLang="en-US" sz="1400">
                <a:solidFill>
                  <a:srgbClr val="000000"/>
                </a:solidFill>
              </a:rPr>
              <a:t>”</a:t>
            </a:r>
            <a:r>
              <a:rPr lang="en-US" sz="1400">
                <a:solidFill>
                  <a:srgbClr val="000000"/>
                </a:solidFill>
              </a:rPr>
              <a:t> estimation.</a:t>
            </a:r>
          </a:p>
        </p:txBody>
      </p:sp>
      <p:grpSp>
        <p:nvGrpSpPr>
          <p:cNvPr id="27653" name="Group 7"/>
          <p:cNvGrpSpPr>
            <a:grpSpLocks/>
          </p:cNvGrpSpPr>
          <p:nvPr/>
        </p:nvGrpSpPr>
        <p:grpSpPr bwMode="auto">
          <a:xfrm>
            <a:off x="331788" y="1022350"/>
            <a:ext cx="8391525" cy="993775"/>
            <a:chOff x="306388" y="1281113"/>
            <a:chExt cx="8391525" cy="993775"/>
          </a:xfrm>
        </p:grpSpPr>
        <p:pic>
          <p:nvPicPr>
            <p:cNvPr id="27654" name="Picture 2" descr="C:\DOCUME~1\snurhan\LOCALS~1\Temp\msohtml1\01\clip_image001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6388" y="1360488"/>
              <a:ext cx="8391525" cy="914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655" name="Right Arrow 4"/>
            <p:cNvSpPr>
              <a:spLocks noChangeArrowheads="1"/>
            </p:cNvSpPr>
            <p:nvPr/>
          </p:nvSpPr>
          <p:spPr bwMode="auto">
            <a:xfrm rot="5400000">
              <a:off x="3563144" y="1437482"/>
              <a:ext cx="460375" cy="147637"/>
            </a:xfrm>
            <a:prstGeom prst="rightArrow">
              <a:avLst>
                <a:gd name="adj1" fmla="val 50000"/>
                <a:gd name="adj2" fmla="val 50254"/>
              </a:avLst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 type="triangle" w="med" len="med"/>
                </a14:hiddenLine>
              </a:ext>
            </a:extLst>
          </p:spPr>
          <p:txBody>
            <a:bodyPr lIns="92309" tIns="46154" rIns="92309" bIns="46154"/>
            <a:lstStyle/>
            <a:p>
              <a:pPr>
                <a:tabLst>
                  <a:tab pos="292100" algn="l"/>
                  <a:tab pos="571500" algn="l"/>
                </a:tabLst>
              </a:pPr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224833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>
                <a:latin typeface="Arial" charset="0"/>
              </a:rPr>
              <a:t>PROBE Method A Selection Criteria for Time - 2</a:t>
            </a:r>
          </a:p>
        </p:txBody>
      </p:sp>
      <p:sp>
        <p:nvSpPr>
          <p:cNvPr id="34" name="Content Placeholder 2"/>
          <p:cNvSpPr>
            <a:spLocks noGrp="1"/>
          </p:cNvSpPr>
          <p:nvPr>
            <p:ph idx="1"/>
          </p:nvPr>
        </p:nvSpPr>
        <p:spPr>
          <a:xfrm>
            <a:off x="317500" y="1285875"/>
            <a:ext cx="8394700" cy="4648200"/>
          </a:xfrm>
        </p:spPr>
        <p:txBody>
          <a:bodyPr>
            <a:normAutofit fontScale="92500" lnSpcReduction="20000"/>
          </a:bodyPr>
          <a:lstStyle/>
          <a:p>
            <a:pPr marL="0" indent="0"/>
            <a:endParaRPr lang="en-US" dirty="0">
              <a:latin typeface="Arial" charset="0"/>
            </a:endParaRPr>
          </a:p>
          <a:p>
            <a:pPr marL="0" indent="0"/>
            <a:endParaRPr lang="en-US" dirty="0">
              <a:latin typeface="Arial" charset="0"/>
            </a:endParaRPr>
          </a:p>
          <a:p>
            <a:pPr marL="0" indent="0">
              <a:spcAft>
                <a:spcPct val="0"/>
              </a:spcAft>
            </a:pPr>
            <a:endParaRPr lang="en-US" u="sng" dirty="0">
              <a:latin typeface="Arial" charset="0"/>
            </a:endParaRPr>
          </a:p>
          <a:p>
            <a:pPr marL="0" indent="0">
              <a:spcAft>
                <a:spcPts val="1200"/>
              </a:spcAft>
            </a:pPr>
            <a:r>
              <a:rPr lang="en-US" u="sng" dirty="0">
                <a:latin typeface="Arial" charset="0"/>
              </a:rPr>
              <a:t>Time</a:t>
            </a:r>
            <a:r>
              <a:rPr lang="en-US" dirty="0">
                <a:latin typeface="Arial" charset="0"/>
              </a:rPr>
              <a:t> selection criteria (Step-2)</a:t>
            </a:r>
          </a:p>
          <a:p>
            <a:pPr lvl="1" indent="-280988">
              <a:spcAft>
                <a:spcPts val="1200"/>
              </a:spcAft>
            </a:pPr>
            <a:r>
              <a:rPr lang="en-US" b="1" dirty="0">
                <a:latin typeface="Symbol" charset="0"/>
              </a:rPr>
              <a:t>b</a:t>
            </a:r>
            <a:r>
              <a:rPr lang="en-US" b="1" baseline="-25000" dirty="0">
                <a:latin typeface="Arial" charset="0"/>
              </a:rPr>
              <a:t>0</a:t>
            </a:r>
            <a:r>
              <a:rPr lang="en-US" dirty="0">
                <a:latin typeface="Arial" charset="0"/>
              </a:rPr>
              <a:t> should be near 0 (substantially smaller than the expected development time for the new program).</a:t>
            </a:r>
          </a:p>
          <a:p>
            <a:pPr lvl="1" indent="-280988">
              <a:spcAft>
                <a:spcPts val="1200"/>
              </a:spcAft>
            </a:pPr>
            <a:r>
              <a:rPr lang="en-US" b="1" dirty="0">
                <a:latin typeface="Symbol" charset="0"/>
              </a:rPr>
              <a:t>b</a:t>
            </a:r>
            <a:r>
              <a:rPr lang="en-US" b="1" baseline="-25000" dirty="0">
                <a:latin typeface="Arial" charset="0"/>
              </a:rPr>
              <a:t>1</a:t>
            </a:r>
            <a:r>
              <a:rPr lang="en-US" dirty="0">
                <a:latin typeface="Arial" charset="0"/>
              </a:rPr>
              <a:t> should be within 50% of                                .</a:t>
            </a:r>
          </a:p>
          <a:p>
            <a:pPr marL="0" indent="0">
              <a:spcAft>
                <a:spcPct val="0"/>
              </a:spcAft>
            </a:pPr>
            <a:endParaRPr lang="en-US" sz="800" dirty="0">
              <a:latin typeface="Arial" charset="0"/>
            </a:endParaRPr>
          </a:p>
          <a:p>
            <a:pPr marL="0" indent="0">
              <a:spcBef>
                <a:spcPts val="1200"/>
              </a:spcBef>
              <a:spcAft>
                <a:spcPct val="0"/>
              </a:spcAft>
            </a:pPr>
            <a:r>
              <a:rPr lang="en-US" dirty="0" smtClean="0">
                <a:latin typeface="Arial" charset="0"/>
              </a:rPr>
              <a:t>		    (</a:t>
            </a:r>
            <a:r>
              <a:rPr lang="en-US" dirty="0">
                <a:latin typeface="Arial" charset="0"/>
              </a:rPr>
              <a:t>0.5 </a:t>
            </a:r>
            <a:r>
              <a:rPr lang="en-US" dirty="0" smtClean="0">
                <a:latin typeface="Arial" charset="0"/>
              </a:rPr>
              <a:t>*) </a:t>
            </a:r>
            <a:r>
              <a:rPr lang="en-US" dirty="0">
                <a:latin typeface="Arial" charset="0"/>
              </a:rPr>
              <a:t>&lt; </a:t>
            </a:r>
            <a:r>
              <a:rPr lang="en-US" b="1" dirty="0">
                <a:latin typeface="Symbol" charset="0"/>
              </a:rPr>
              <a:t>b</a:t>
            </a:r>
            <a:r>
              <a:rPr lang="en-US" b="1" baseline="-25000" dirty="0">
                <a:latin typeface="Arial" charset="0"/>
              </a:rPr>
              <a:t>1</a:t>
            </a:r>
            <a:r>
              <a:rPr lang="en-US" b="1" dirty="0">
                <a:latin typeface="Arial" charset="0"/>
              </a:rPr>
              <a:t> </a:t>
            </a:r>
            <a:r>
              <a:rPr lang="en-US" dirty="0" smtClean="0">
                <a:latin typeface="Arial" charset="0"/>
              </a:rPr>
              <a:t>&lt;  </a:t>
            </a:r>
            <a:r>
              <a:rPr lang="en-US" dirty="0">
                <a:latin typeface="Arial" charset="0"/>
              </a:rPr>
              <a:t>		  </a:t>
            </a:r>
            <a:r>
              <a:rPr lang="en-US" dirty="0" smtClean="0">
                <a:latin typeface="Arial" charset="0"/>
              </a:rPr>
              <a:t>+ </a:t>
            </a:r>
            <a:r>
              <a:rPr lang="en-US" dirty="0">
                <a:latin typeface="Arial" charset="0"/>
              </a:rPr>
              <a:t>(0.5 </a:t>
            </a:r>
            <a:r>
              <a:rPr lang="en-US" dirty="0" smtClean="0">
                <a:latin typeface="Arial" charset="0"/>
              </a:rPr>
              <a:t>*)</a:t>
            </a:r>
            <a:endParaRPr lang="en-US" dirty="0">
              <a:latin typeface="Arial" charset="0"/>
            </a:endParaRPr>
          </a:p>
          <a:p>
            <a:pPr marL="0" indent="0">
              <a:spcBef>
                <a:spcPts val="1200"/>
              </a:spcBef>
              <a:spcAft>
                <a:spcPct val="0"/>
              </a:spcAft>
            </a:pPr>
            <a:endParaRPr lang="en-US" sz="800" dirty="0">
              <a:latin typeface="Arial" charset="0"/>
            </a:endParaRPr>
          </a:p>
          <a:p>
            <a:pPr lvl="1" indent="-280988">
              <a:spcBef>
                <a:spcPts val="1200"/>
              </a:spcBef>
              <a:spcAft>
                <a:spcPct val="0"/>
              </a:spcAft>
            </a:pPr>
            <a:r>
              <a:rPr lang="en-US" dirty="0">
                <a:latin typeface="Arial" charset="0"/>
              </a:rPr>
              <a:t>Now we will go into PROBE Calculation Worksheet (by scrolling up from this point) to evaluate if the regression parameters satisfy the selection criteria.</a:t>
            </a:r>
          </a:p>
          <a:p>
            <a:pPr marL="0" indent="0"/>
            <a:endParaRPr lang="en-US" dirty="0">
              <a:latin typeface="Arial" charset="0"/>
            </a:endParaRPr>
          </a:p>
          <a:p>
            <a:pPr marL="0" indent="0"/>
            <a:endParaRPr lang="en-US" dirty="0">
              <a:latin typeface="Arial" charset="0"/>
            </a:endParaRPr>
          </a:p>
        </p:txBody>
      </p:sp>
      <p:grpSp>
        <p:nvGrpSpPr>
          <p:cNvPr id="28676" name="Group 10"/>
          <p:cNvGrpSpPr>
            <a:grpSpLocks/>
          </p:cNvGrpSpPr>
          <p:nvPr/>
        </p:nvGrpSpPr>
        <p:grpSpPr bwMode="auto">
          <a:xfrm>
            <a:off x="331788" y="1119188"/>
            <a:ext cx="8391525" cy="1231900"/>
            <a:chOff x="306388" y="1360488"/>
            <a:chExt cx="8391525" cy="1231900"/>
          </a:xfrm>
        </p:grpSpPr>
        <p:pic>
          <p:nvPicPr>
            <p:cNvPr id="28701" name="Picture 2" descr="C:\DOCUME~1\snurhan\LOCALS~1\Temp\msohtml1\01\clip_image001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6388" y="1360488"/>
              <a:ext cx="8391525" cy="914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702" name="Right Arrow 4"/>
            <p:cNvSpPr>
              <a:spLocks noChangeArrowheads="1"/>
            </p:cNvSpPr>
            <p:nvPr/>
          </p:nvSpPr>
          <p:spPr bwMode="auto">
            <a:xfrm rot="-5400000">
              <a:off x="4326731" y="2288382"/>
              <a:ext cx="460375" cy="147638"/>
            </a:xfrm>
            <a:prstGeom prst="rightArrow">
              <a:avLst>
                <a:gd name="adj1" fmla="val 50000"/>
                <a:gd name="adj2" fmla="val 50253"/>
              </a:avLst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 type="triangle" w="med" len="med"/>
                </a14:hiddenLine>
              </a:ext>
            </a:extLst>
          </p:spPr>
          <p:txBody>
            <a:bodyPr lIns="92309" tIns="46154" rIns="92309" bIns="46154"/>
            <a:lstStyle/>
            <a:p>
              <a:pPr>
                <a:tabLst>
                  <a:tab pos="292100" algn="l"/>
                  <a:tab pos="571500" algn="l"/>
                </a:tabLst>
              </a:pPr>
              <a:endParaRPr lang="en-US"/>
            </a:p>
          </p:txBody>
        </p:sp>
        <p:sp>
          <p:nvSpPr>
            <p:cNvPr id="28703" name="Right Arrow 4"/>
            <p:cNvSpPr>
              <a:spLocks noChangeArrowheads="1"/>
            </p:cNvSpPr>
            <p:nvPr/>
          </p:nvSpPr>
          <p:spPr bwMode="auto">
            <a:xfrm rot="-5400000">
              <a:off x="5039519" y="2280444"/>
              <a:ext cx="460375" cy="147637"/>
            </a:xfrm>
            <a:prstGeom prst="rightArrow">
              <a:avLst>
                <a:gd name="adj1" fmla="val 50000"/>
                <a:gd name="adj2" fmla="val 50254"/>
              </a:avLst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 type="triangle" w="med" len="med"/>
                </a14:hiddenLine>
              </a:ext>
            </a:extLst>
          </p:spPr>
          <p:txBody>
            <a:bodyPr lIns="92309" tIns="46154" rIns="92309" bIns="46154"/>
            <a:lstStyle/>
            <a:p>
              <a:pPr>
                <a:tabLst>
                  <a:tab pos="292100" algn="l"/>
                  <a:tab pos="571500" algn="l"/>
                </a:tabLst>
              </a:pPr>
              <a:endParaRPr lang="en-US"/>
            </a:p>
          </p:txBody>
        </p:sp>
      </p:grpSp>
      <p:grpSp>
        <p:nvGrpSpPr>
          <p:cNvPr id="35" name="Group 24"/>
          <p:cNvGrpSpPr>
            <a:grpSpLocks/>
          </p:cNvGrpSpPr>
          <p:nvPr/>
        </p:nvGrpSpPr>
        <p:grpSpPr bwMode="auto">
          <a:xfrm>
            <a:off x="3702050" y="3360750"/>
            <a:ext cx="2501900" cy="633412"/>
            <a:chOff x="6146340" y="5883266"/>
            <a:chExt cx="2502033" cy="634119"/>
          </a:xfrm>
        </p:grpSpPr>
        <p:cxnSp>
          <p:nvCxnSpPr>
            <p:cNvPr id="36" name="Straight Connector 10"/>
            <p:cNvCxnSpPr>
              <a:cxnSpLocks noChangeShapeType="1"/>
            </p:cNvCxnSpPr>
            <p:nvPr/>
          </p:nvCxnSpPr>
          <p:spPr bwMode="auto">
            <a:xfrm flipV="1">
              <a:off x="6383045" y="6178858"/>
              <a:ext cx="2006353" cy="2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37" name="TextBox 19"/>
            <p:cNvSpPr txBox="1">
              <a:spLocks noChangeArrowheads="1"/>
            </p:cNvSpPr>
            <p:nvPr/>
          </p:nvSpPr>
          <p:spPr bwMode="auto">
            <a:xfrm>
              <a:off x="7155408" y="5883266"/>
              <a:ext cx="36398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400" b="1" dirty="0"/>
                <a:t>1</a:t>
              </a:r>
            </a:p>
          </p:txBody>
        </p:sp>
        <p:sp>
          <p:nvSpPr>
            <p:cNvPr id="38" name="TextBox 20"/>
            <p:cNvSpPr txBox="1">
              <a:spLocks noChangeArrowheads="1"/>
            </p:cNvSpPr>
            <p:nvPr/>
          </p:nvSpPr>
          <p:spPr bwMode="auto">
            <a:xfrm>
              <a:off x="6329775" y="6209608"/>
              <a:ext cx="2112886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400" b="1" dirty="0"/>
                <a:t>historical productivity</a:t>
              </a:r>
            </a:p>
          </p:txBody>
        </p:sp>
        <p:sp>
          <p:nvSpPr>
            <p:cNvPr id="39" name="TextBox 22"/>
            <p:cNvSpPr txBox="1">
              <a:spLocks noChangeArrowheads="1"/>
            </p:cNvSpPr>
            <p:nvPr/>
          </p:nvSpPr>
          <p:spPr bwMode="auto">
            <a:xfrm>
              <a:off x="8284388" y="6020540"/>
              <a:ext cx="36398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400" b="1"/>
                <a:t>)</a:t>
              </a:r>
            </a:p>
          </p:txBody>
        </p:sp>
        <p:sp>
          <p:nvSpPr>
            <p:cNvPr id="40" name="TextBox 23"/>
            <p:cNvSpPr txBox="1">
              <a:spLocks noChangeArrowheads="1"/>
            </p:cNvSpPr>
            <p:nvPr/>
          </p:nvSpPr>
          <p:spPr bwMode="auto">
            <a:xfrm>
              <a:off x="6146340" y="6013142"/>
              <a:ext cx="36398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400" b="1"/>
                <a:t>(</a:t>
              </a:r>
            </a:p>
          </p:txBody>
        </p:sp>
      </p:grpSp>
      <p:grpSp>
        <p:nvGrpSpPr>
          <p:cNvPr id="41" name="Group 25"/>
          <p:cNvGrpSpPr>
            <a:grpSpLocks/>
          </p:cNvGrpSpPr>
          <p:nvPr/>
        </p:nvGrpSpPr>
        <p:grpSpPr bwMode="auto">
          <a:xfrm>
            <a:off x="275022" y="4202113"/>
            <a:ext cx="2198302" cy="527050"/>
            <a:chOff x="6108612" y="5921408"/>
            <a:chExt cx="2199090" cy="527367"/>
          </a:xfrm>
        </p:grpSpPr>
        <p:cxnSp>
          <p:nvCxnSpPr>
            <p:cNvPr id="42" name="Straight Connector 26"/>
            <p:cNvCxnSpPr>
              <a:cxnSpLocks noChangeShapeType="1"/>
            </p:cNvCxnSpPr>
            <p:nvPr/>
          </p:nvCxnSpPr>
          <p:spPr bwMode="auto">
            <a:xfrm>
              <a:off x="6365120" y="6178859"/>
              <a:ext cx="1664196" cy="1599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43" name="TextBox 27"/>
            <p:cNvSpPr txBox="1">
              <a:spLocks noChangeArrowheads="1"/>
            </p:cNvSpPr>
            <p:nvPr/>
          </p:nvSpPr>
          <p:spPr bwMode="auto">
            <a:xfrm>
              <a:off x="7011960" y="5921408"/>
              <a:ext cx="363985" cy="2773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200" b="1"/>
                <a:t>1</a:t>
              </a:r>
            </a:p>
          </p:txBody>
        </p:sp>
        <p:sp>
          <p:nvSpPr>
            <p:cNvPr id="44" name="TextBox 28"/>
            <p:cNvSpPr txBox="1">
              <a:spLocks noChangeArrowheads="1"/>
            </p:cNvSpPr>
            <p:nvPr/>
          </p:nvSpPr>
          <p:spPr bwMode="auto">
            <a:xfrm>
              <a:off x="6108612" y="6171466"/>
              <a:ext cx="2112886" cy="2773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1200" b="1" dirty="0"/>
                <a:t>historical productivity</a:t>
              </a:r>
            </a:p>
          </p:txBody>
        </p:sp>
        <p:sp>
          <p:nvSpPr>
            <p:cNvPr id="45" name="TextBox 29"/>
            <p:cNvSpPr txBox="1">
              <a:spLocks noChangeArrowheads="1"/>
            </p:cNvSpPr>
            <p:nvPr/>
          </p:nvSpPr>
          <p:spPr bwMode="auto">
            <a:xfrm>
              <a:off x="7943716" y="6029505"/>
              <a:ext cx="363986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400" b="1"/>
                <a:t>)</a:t>
              </a:r>
            </a:p>
          </p:txBody>
        </p:sp>
        <p:sp>
          <p:nvSpPr>
            <p:cNvPr id="46" name="TextBox 30"/>
            <p:cNvSpPr txBox="1">
              <a:spLocks noChangeArrowheads="1"/>
            </p:cNvSpPr>
            <p:nvPr/>
          </p:nvSpPr>
          <p:spPr bwMode="auto">
            <a:xfrm>
              <a:off x="6146340" y="6013142"/>
              <a:ext cx="36398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400" b="1"/>
                <a:t>(</a:t>
              </a:r>
            </a:p>
          </p:txBody>
        </p:sp>
      </p:grpSp>
      <p:grpSp>
        <p:nvGrpSpPr>
          <p:cNvPr id="47" name="Group 1"/>
          <p:cNvGrpSpPr>
            <a:grpSpLocks/>
          </p:cNvGrpSpPr>
          <p:nvPr/>
        </p:nvGrpSpPr>
        <p:grpSpPr bwMode="auto">
          <a:xfrm>
            <a:off x="3905250" y="4202113"/>
            <a:ext cx="2162175" cy="525462"/>
            <a:chOff x="4121636" y="4784885"/>
            <a:chExt cx="2162175" cy="525462"/>
          </a:xfrm>
        </p:grpSpPr>
        <p:cxnSp>
          <p:nvCxnSpPr>
            <p:cNvPr id="48" name="Straight Connector 26"/>
            <p:cNvCxnSpPr>
              <a:cxnSpLocks noChangeShapeType="1"/>
            </p:cNvCxnSpPr>
            <p:nvPr/>
          </p:nvCxnSpPr>
          <p:spPr bwMode="auto">
            <a:xfrm>
              <a:off x="4340498" y="5041406"/>
              <a:ext cx="1664822" cy="1593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49" name="TextBox 27"/>
            <p:cNvSpPr txBox="1">
              <a:spLocks noChangeArrowheads="1"/>
            </p:cNvSpPr>
            <p:nvPr/>
          </p:nvSpPr>
          <p:spPr bwMode="auto">
            <a:xfrm>
              <a:off x="4987582" y="4784885"/>
              <a:ext cx="364122" cy="2763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200" b="1"/>
                <a:t>1</a:t>
              </a:r>
            </a:p>
          </p:txBody>
        </p:sp>
        <p:sp>
          <p:nvSpPr>
            <p:cNvPr id="50" name="TextBox 28"/>
            <p:cNvSpPr txBox="1">
              <a:spLocks noChangeArrowheads="1"/>
            </p:cNvSpPr>
            <p:nvPr/>
          </p:nvSpPr>
          <p:spPr bwMode="auto">
            <a:xfrm>
              <a:off x="4134732" y="5034040"/>
              <a:ext cx="2113681" cy="2763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1200" b="1" dirty="0"/>
                <a:t>historical productivity</a:t>
              </a:r>
            </a:p>
          </p:txBody>
        </p:sp>
        <p:sp>
          <p:nvSpPr>
            <p:cNvPr id="51" name="TextBox 29"/>
            <p:cNvSpPr txBox="1">
              <a:spLocks noChangeArrowheads="1"/>
            </p:cNvSpPr>
            <p:nvPr/>
          </p:nvSpPr>
          <p:spPr bwMode="auto">
            <a:xfrm>
              <a:off x="5919688" y="4892592"/>
              <a:ext cx="364123" cy="306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400" b="1"/>
                <a:t>)</a:t>
              </a:r>
            </a:p>
          </p:txBody>
        </p:sp>
        <p:sp>
          <p:nvSpPr>
            <p:cNvPr id="52" name="TextBox 30"/>
            <p:cNvSpPr txBox="1">
              <a:spLocks noChangeArrowheads="1"/>
            </p:cNvSpPr>
            <p:nvPr/>
          </p:nvSpPr>
          <p:spPr bwMode="auto">
            <a:xfrm>
              <a:off x="4121636" y="4876288"/>
              <a:ext cx="364122" cy="306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400" b="1"/>
                <a:t>(</a:t>
              </a:r>
            </a:p>
          </p:txBody>
        </p:sp>
      </p:grpSp>
      <p:grpSp>
        <p:nvGrpSpPr>
          <p:cNvPr id="53" name="Group 25"/>
          <p:cNvGrpSpPr>
            <a:grpSpLocks/>
          </p:cNvGrpSpPr>
          <p:nvPr/>
        </p:nvGrpSpPr>
        <p:grpSpPr bwMode="auto">
          <a:xfrm>
            <a:off x="6780213" y="4202113"/>
            <a:ext cx="2162175" cy="527050"/>
            <a:chOff x="6146340" y="5921408"/>
            <a:chExt cx="2161362" cy="527367"/>
          </a:xfrm>
        </p:grpSpPr>
        <p:cxnSp>
          <p:nvCxnSpPr>
            <p:cNvPr id="54" name="Straight Connector 26"/>
            <p:cNvCxnSpPr>
              <a:cxnSpLocks noChangeShapeType="1"/>
            </p:cNvCxnSpPr>
            <p:nvPr/>
          </p:nvCxnSpPr>
          <p:spPr bwMode="auto">
            <a:xfrm>
              <a:off x="6365120" y="6178859"/>
              <a:ext cx="1664196" cy="1599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55" name="TextBox 27"/>
            <p:cNvSpPr txBox="1">
              <a:spLocks noChangeArrowheads="1"/>
            </p:cNvSpPr>
            <p:nvPr/>
          </p:nvSpPr>
          <p:spPr bwMode="auto">
            <a:xfrm>
              <a:off x="7011960" y="5921408"/>
              <a:ext cx="363985" cy="2773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200" b="1"/>
                <a:t>1</a:t>
              </a:r>
            </a:p>
          </p:txBody>
        </p:sp>
        <p:sp>
          <p:nvSpPr>
            <p:cNvPr id="56" name="TextBox 28"/>
            <p:cNvSpPr txBox="1">
              <a:spLocks noChangeArrowheads="1"/>
            </p:cNvSpPr>
            <p:nvPr/>
          </p:nvSpPr>
          <p:spPr bwMode="auto">
            <a:xfrm>
              <a:off x="6172126" y="6171466"/>
              <a:ext cx="2112886" cy="2773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1200" b="1" dirty="0"/>
                <a:t>historical productivity</a:t>
              </a:r>
            </a:p>
          </p:txBody>
        </p:sp>
        <p:sp>
          <p:nvSpPr>
            <p:cNvPr id="57" name="TextBox 29"/>
            <p:cNvSpPr txBox="1">
              <a:spLocks noChangeArrowheads="1"/>
            </p:cNvSpPr>
            <p:nvPr/>
          </p:nvSpPr>
          <p:spPr bwMode="auto">
            <a:xfrm>
              <a:off x="7943716" y="6029505"/>
              <a:ext cx="363986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400" b="1"/>
                <a:t>)</a:t>
              </a:r>
            </a:p>
          </p:txBody>
        </p:sp>
        <p:sp>
          <p:nvSpPr>
            <p:cNvPr id="58" name="TextBox 30"/>
            <p:cNvSpPr txBox="1">
              <a:spLocks noChangeArrowheads="1"/>
            </p:cNvSpPr>
            <p:nvPr/>
          </p:nvSpPr>
          <p:spPr bwMode="auto">
            <a:xfrm>
              <a:off x="6146340" y="6013142"/>
              <a:ext cx="36398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400" b="1"/>
                <a:t>(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51670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>
                <a:latin typeface="Arial" charset="0"/>
              </a:rPr>
              <a:t>PROBE Method A Selection Criteria for Time - 3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659216" y="1076898"/>
            <a:ext cx="4065683" cy="5095302"/>
          </a:xfrm>
        </p:spPr>
        <p:txBody>
          <a:bodyPr>
            <a:normAutofit fontScale="92500" lnSpcReduction="10000"/>
          </a:bodyPr>
          <a:lstStyle/>
          <a:p>
            <a:pPr lvl="1">
              <a:spcBef>
                <a:spcPts val="1200"/>
              </a:spcBef>
              <a:spcAft>
                <a:spcPct val="0"/>
              </a:spcAft>
            </a:pPr>
            <a:r>
              <a:rPr lang="en-US" b="1" dirty="0">
                <a:solidFill>
                  <a:srgbClr val="FF0000"/>
                </a:solidFill>
                <a:latin typeface="Symbol" charset="0"/>
              </a:rPr>
              <a:t>b</a:t>
            </a:r>
            <a:r>
              <a:rPr lang="en-US" b="1" baseline="-25000" dirty="0">
                <a:solidFill>
                  <a:srgbClr val="FF0000"/>
                </a:solidFill>
                <a:latin typeface="Arial" charset="0"/>
              </a:rPr>
              <a:t>1</a:t>
            </a:r>
            <a:r>
              <a:rPr lang="en-US" dirty="0">
                <a:solidFill>
                  <a:srgbClr val="FF0000"/>
                </a:solidFill>
                <a:latin typeface="Arial" charset="0"/>
              </a:rPr>
              <a:t> (-1.08) being negative, it cannot be within 50% of 1/(historical productivity). Thus, method A is not usable for time estimating.</a:t>
            </a:r>
          </a:p>
          <a:p>
            <a:pPr lvl="1">
              <a:spcBef>
                <a:spcPts val="1200"/>
              </a:spcBef>
              <a:spcAft>
                <a:spcPct val="0"/>
              </a:spcAft>
            </a:pPr>
            <a:r>
              <a:rPr lang="en-US" b="1" dirty="0">
                <a:latin typeface="Symbol" charset="0"/>
              </a:rPr>
              <a:t>b</a:t>
            </a:r>
            <a:r>
              <a:rPr lang="en-US" b="1" baseline="-25000" dirty="0">
                <a:latin typeface="Arial" charset="0"/>
              </a:rPr>
              <a:t>0</a:t>
            </a:r>
            <a:r>
              <a:rPr lang="en-US" dirty="0">
                <a:latin typeface="Arial" charset="0"/>
              </a:rPr>
              <a:t> is 230.43 (compared to an estimated total development time of -48.94), which is outside of the acceptable parameters.</a:t>
            </a:r>
          </a:p>
          <a:p>
            <a:pPr lvl="1">
              <a:spcBef>
                <a:spcPts val="1200"/>
              </a:spcBef>
              <a:spcAft>
                <a:spcPct val="0"/>
              </a:spcAft>
            </a:pPr>
            <a:r>
              <a:rPr lang="en-US" b="1" dirty="0">
                <a:solidFill>
                  <a:srgbClr val="FF0000"/>
                </a:solidFill>
                <a:latin typeface="Symbol" charset="0"/>
              </a:rPr>
              <a:t>b</a:t>
            </a:r>
            <a:r>
              <a:rPr lang="en-US" b="1" baseline="-25000" dirty="0">
                <a:solidFill>
                  <a:srgbClr val="FF0000"/>
                </a:solidFill>
                <a:latin typeface="Arial" charset="0"/>
              </a:rPr>
              <a:t>0</a:t>
            </a:r>
            <a:r>
              <a:rPr lang="en-US" dirty="0">
                <a:solidFill>
                  <a:srgbClr val="FF0000"/>
                </a:solidFill>
                <a:latin typeface="Arial" charset="0"/>
              </a:rPr>
              <a:t> also does NOT satisfy the selection criterion.</a:t>
            </a:r>
          </a:p>
          <a:p>
            <a:pPr lvl="1">
              <a:spcBef>
                <a:spcPts val="1200"/>
              </a:spcBef>
              <a:spcAft>
                <a:spcPct val="0"/>
              </a:spcAft>
            </a:pPr>
            <a:r>
              <a:rPr lang="ja-JP" altLang="en-US" dirty="0">
                <a:solidFill>
                  <a:srgbClr val="FF0000"/>
                </a:solidFill>
                <a:latin typeface="Arial" charset="0"/>
              </a:rPr>
              <a:t>“</a:t>
            </a:r>
            <a:r>
              <a:rPr lang="en-US" dirty="0">
                <a:solidFill>
                  <a:srgbClr val="FF0000"/>
                </a:solidFill>
                <a:latin typeface="Arial" charset="0"/>
              </a:rPr>
              <a:t>Time</a:t>
            </a:r>
            <a:r>
              <a:rPr lang="ja-JP" altLang="en-US" dirty="0">
                <a:solidFill>
                  <a:srgbClr val="FF0000"/>
                </a:solidFill>
                <a:latin typeface="Arial" charset="0"/>
              </a:rPr>
              <a:t>”</a:t>
            </a:r>
            <a:r>
              <a:rPr lang="en-US" dirty="0">
                <a:solidFill>
                  <a:srgbClr val="FF0000"/>
                </a:solidFill>
                <a:latin typeface="Arial" charset="0"/>
              </a:rPr>
              <a:t> is -48.94 minutes, which is meaningless.</a:t>
            </a:r>
          </a:p>
          <a:p>
            <a:pPr lvl="1">
              <a:spcBef>
                <a:spcPts val="1200"/>
              </a:spcBef>
              <a:spcAft>
                <a:spcPct val="0"/>
              </a:spcAft>
            </a:pPr>
            <a:r>
              <a:rPr lang="en-US" dirty="0">
                <a:latin typeface="Arial" charset="0"/>
              </a:rPr>
              <a:t>If </a:t>
            </a:r>
            <a:r>
              <a:rPr lang="en-US" b="1" dirty="0">
                <a:latin typeface="Symbol" charset="0"/>
              </a:rPr>
              <a:t>b</a:t>
            </a:r>
            <a:r>
              <a:rPr lang="en-US" b="1" baseline="-25000" dirty="0">
                <a:latin typeface="Arial" charset="0"/>
              </a:rPr>
              <a:t>1</a:t>
            </a:r>
            <a:r>
              <a:rPr lang="en-US" dirty="0">
                <a:latin typeface="Arial" charset="0"/>
              </a:rPr>
              <a:t> was positive, how would we check its selection criterion</a:t>
            </a:r>
            <a:r>
              <a:rPr lang="en-US" dirty="0" smtClean="0">
                <a:latin typeface="Arial" charset="0"/>
              </a:rPr>
              <a:t>?</a:t>
            </a:r>
            <a:endParaRPr lang="en-US" dirty="0">
              <a:latin typeface="Arial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76239" y="1123950"/>
            <a:ext cx="4255138" cy="2089150"/>
            <a:chOff x="2232025" y="1317625"/>
            <a:chExt cx="4659313" cy="2287588"/>
          </a:xfrm>
        </p:grpSpPr>
        <p:pic>
          <p:nvPicPr>
            <p:cNvPr id="29698" name="Picture 1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273"/>
            <a:stretch>
              <a:fillRect/>
            </a:stretch>
          </p:blipFill>
          <p:spPr bwMode="auto">
            <a:xfrm>
              <a:off x="2232025" y="1317625"/>
              <a:ext cx="4659313" cy="2287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701" name="Right Arrow 6"/>
            <p:cNvSpPr>
              <a:spLocks noChangeArrowheads="1"/>
            </p:cNvSpPr>
            <p:nvPr/>
          </p:nvSpPr>
          <p:spPr bwMode="auto">
            <a:xfrm rot="10800000">
              <a:off x="5481638" y="1808163"/>
              <a:ext cx="460375" cy="147637"/>
            </a:xfrm>
            <a:prstGeom prst="rightArrow">
              <a:avLst>
                <a:gd name="adj1" fmla="val 50000"/>
                <a:gd name="adj2" fmla="val 50254"/>
              </a:avLst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 type="triangle" w="med" len="med"/>
                </a14:hiddenLine>
              </a:ext>
            </a:extLst>
          </p:spPr>
          <p:txBody>
            <a:bodyPr lIns="92309" tIns="46154" rIns="92309" bIns="46154"/>
            <a:lstStyle/>
            <a:p>
              <a:pPr>
                <a:tabLst>
                  <a:tab pos="292100" algn="l"/>
                  <a:tab pos="571500" algn="l"/>
                </a:tabLst>
              </a:pPr>
              <a:endParaRPr lang="en-US"/>
            </a:p>
          </p:txBody>
        </p:sp>
        <p:sp>
          <p:nvSpPr>
            <p:cNvPr id="29702" name="Right Arrow 7"/>
            <p:cNvSpPr>
              <a:spLocks noChangeArrowheads="1"/>
            </p:cNvSpPr>
            <p:nvPr/>
          </p:nvSpPr>
          <p:spPr bwMode="auto">
            <a:xfrm rot="10800000">
              <a:off x="5481638" y="1925638"/>
              <a:ext cx="458787" cy="147637"/>
            </a:xfrm>
            <a:prstGeom prst="rightArrow">
              <a:avLst>
                <a:gd name="adj1" fmla="val 50000"/>
                <a:gd name="adj2" fmla="val 50080"/>
              </a:avLst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 type="triangle" w="med" len="med"/>
                </a14:hiddenLine>
              </a:ext>
            </a:extLst>
          </p:spPr>
          <p:txBody>
            <a:bodyPr lIns="92309" tIns="46154" rIns="92309" bIns="46154"/>
            <a:lstStyle/>
            <a:p>
              <a:pPr>
                <a:tabLst>
                  <a:tab pos="292100" algn="l"/>
                  <a:tab pos="571500" algn="l"/>
                </a:tabLst>
              </a:pPr>
              <a:endParaRPr lang="en-US"/>
            </a:p>
          </p:txBody>
        </p:sp>
        <p:sp>
          <p:nvSpPr>
            <p:cNvPr id="29703" name="Right Arrow 8"/>
            <p:cNvSpPr>
              <a:spLocks noChangeArrowheads="1"/>
            </p:cNvSpPr>
            <p:nvPr/>
          </p:nvSpPr>
          <p:spPr bwMode="auto">
            <a:xfrm rot="10800000">
              <a:off x="5494338" y="2068513"/>
              <a:ext cx="461962" cy="114300"/>
            </a:xfrm>
            <a:prstGeom prst="rightArrow">
              <a:avLst>
                <a:gd name="adj1" fmla="val 50000"/>
                <a:gd name="adj2" fmla="val 50296"/>
              </a:avLst>
            </a:prstGeom>
            <a:solidFill>
              <a:srgbClr val="00B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 type="triangle" w="med" len="med"/>
                </a14:hiddenLine>
              </a:ext>
            </a:extLst>
          </p:spPr>
          <p:txBody>
            <a:bodyPr lIns="92309" tIns="46154" rIns="92309" bIns="46154"/>
            <a:lstStyle/>
            <a:p>
              <a:pPr>
                <a:tabLst>
                  <a:tab pos="292100" algn="l"/>
                  <a:tab pos="571500" algn="l"/>
                </a:tabLst>
              </a:pPr>
              <a:endParaRPr lang="en-US"/>
            </a:p>
          </p:txBody>
        </p:sp>
        <p:sp>
          <p:nvSpPr>
            <p:cNvPr id="29704" name="Oval 9"/>
            <p:cNvSpPr>
              <a:spLocks noChangeArrowheads="1"/>
            </p:cNvSpPr>
            <p:nvPr/>
          </p:nvSpPr>
          <p:spPr bwMode="auto">
            <a:xfrm>
              <a:off x="4953000" y="1355725"/>
              <a:ext cx="595313" cy="223838"/>
            </a:xfrm>
            <a:prstGeom prst="ellipse">
              <a:avLst/>
            </a:prstGeom>
            <a:noFill/>
            <a:ln w="2222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92309" tIns="46154" rIns="92309" bIns="46154"/>
            <a:lstStyle/>
            <a:p>
              <a:pPr>
                <a:tabLst>
                  <a:tab pos="292100" algn="l"/>
                  <a:tab pos="571500" algn="l"/>
                </a:tabLst>
              </a:pPr>
              <a:endParaRPr lang="en-US"/>
            </a:p>
          </p:txBody>
        </p:sp>
        <p:sp>
          <p:nvSpPr>
            <p:cNvPr id="29705" name="Right Arrow 7"/>
            <p:cNvSpPr>
              <a:spLocks noChangeArrowheads="1"/>
            </p:cNvSpPr>
            <p:nvPr/>
          </p:nvSpPr>
          <p:spPr bwMode="auto">
            <a:xfrm rot="10800000">
              <a:off x="5495925" y="2719388"/>
              <a:ext cx="458788" cy="147637"/>
            </a:xfrm>
            <a:prstGeom prst="rightArrow">
              <a:avLst>
                <a:gd name="adj1" fmla="val 50000"/>
                <a:gd name="adj2" fmla="val 50080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 type="triangle" w="med" len="med"/>
                </a14:hiddenLine>
              </a:ext>
            </a:extLst>
          </p:spPr>
          <p:txBody>
            <a:bodyPr lIns="92309" tIns="46154" rIns="92309" bIns="46154"/>
            <a:lstStyle/>
            <a:p>
              <a:pPr>
                <a:tabLst>
                  <a:tab pos="292100" algn="l"/>
                  <a:tab pos="571500" algn="l"/>
                </a:tabLst>
              </a:pPr>
              <a:endParaRPr lang="en-US"/>
            </a:p>
          </p:txBody>
        </p:sp>
        <p:sp>
          <p:nvSpPr>
            <p:cNvPr id="29706" name="Right Arrow 8"/>
            <p:cNvSpPr>
              <a:spLocks noChangeArrowheads="1"/>
            </p:cNvSpPr>
            <p:nvPr/>
          </p:nvSpPr>
          <p:spPr bwMode="auto">
            <a:xfrm rot="10800000">
              <a:off x="5495925" y="2193925"/>
              <a:ext cx="461963" cy="114300"/>
            </a:xfrm>
            <a:prstGeom prst="rightArrow">
              <a:avLst>
                <a:gd name="adj1" fmla="val 50000"/>
                <a:gd name="adj2" fmla="val 50296"/>
              </a:avLst>
            </a:prstGeom>
            <a:solidFill>
              <a:srgbClr val="00B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 type="triangle" w="med" len="med"/>
                </a14:hiddenLine>
              </a:ext>
            </a:extLst>
          </p:spPr>
          <p:txBody>
            <a:bodyPr lIns="92309" tIns="46154" rIns="92309" bIns="46154"/>
            <a:lstStyle/>
            <a:p>
              <a:pPr>
                <a:tabLst>
                  <a:tab pos="292100" algn="l"/>
                  <a:tab pos="571500" algn="l"/>
                </a:tabLst>
              </a:pPr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55221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>
                <a:latin typeface="Arial" charset="0"/>
              </a:rPr>
              <a:t>PROBE Method A Selection Criteria for Time - 4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304800" y="3779838"/>
            <a:ext cx="8607425" cy="2430462"/>
          </a:xfrm>
        </p:spPr>
        <p:txBody>
          <a:bodyPr>
            <a:normAutofit lnSpcReduction="10000"/>
          </a:bodyPr>
          <a:lstStyle/>
          <a:p>
            <a:pPr lvl="1" eaLnBrk="1" hangingPunct="1">
              <a:spcBef>
                <a:spcPts val="1200"/>
              </a:spcBef>
              <a:spcAft>
                <a:spcPct val="0"/>
              </a:spcAft>
            </a:pPr>
            <a:r>
              <a:rPr lang="en-US" dirty="0">
                <a:latin typeface="Arial" charset="0"/>
              </a:rPr>
              <a:t>If</a:t>
            </a:r>
            <a:r>
              <a:rPr lang="en-US" b="1" dirty="0">
                <a:latin typeface="Symbol" charset="0"/>
              </a:rPr>
              <a:t> b</a:t>
            </a:r>
            <a:r>
              <a:rPr lang="en-US" b="1" baseline="-25000" dirty="0">
                <a:latin typeface="Arial" charset="0"/>
              </a:rPr>
              <a:t>1</a:t>
            </a:r>
            <a:r>
              <a:rPr lang="en-US" dirty="0">
                <a:latin typeface="Arial" charset="0"/>
              </a:rPr>
              <a:t> was positive, you would then check if it met the criterion.</a:t>
            </a:r>
          </a:p>
          <a:p>
            <a:pPr marL="742950" lvl="2" indent="-285750" eaLnBrk="1" hangingPunct="1">
              <a:spcBef>
                <a:spcPts val="1200"/>
              </a:spcBef>
              <a:spcAft>
                <a:spcPct val="0"/>
              </a:spcAft>
              <a:buFont typeface="Times" charset="0"/>
              <a:buNone/>
            </a:pPr>
            <a:r>
              <a:rPr lang="en-US" dirty="0">
                <a:latin typeface="Arial" charset="0"/>
              </a:rPr>
              <a:t>		1/productivity </a:t>
            </a:r>
            <a:r>
              <a:rPr lang="en-US" b="1" dirty="0">
                <a:latin typeface="Symbol" charset="0"/>
              </a:rPr>
              <a:t> </a:t>
            </a:r>
            <a:r>
              <a:rPr lang="en-US" dirty="0">
                <a:latin typeface="Arial" charset="0"/>
              </a:rPr>
              <a:t>= (1/52.3) * </a:t>
            </a:r>
            <a:r>
              <a:rPr lang="en-US" dirty="0">
                <a:solidFill>
                  <a:srgbClr val="FF0000"/>
                </a:solidFill>
                <a:latin typeface="Arial" charset="0"/>
              </a:rPr>
              <a:t>60 min/h </a:t>
            </a:r>
            <a:r>
              <a:rPr lang="en-US" dirty="0">
                <a:latin typeface="Arial" charset="0"/>
              </a:rPr>
              <a:t>= 1.14 min/LOC</a:t>
            </a:r>
          </a:p>
          <a:p>
            <a:pPr lvl="1" eaLnBrk="1" hangingPunct="1">
              <a:spcBef>
                <a:spcPts val="1200"/>
              </a:spcBef>
              <a:spcAft>
                <a:spcPct val="0"/>
              </a:spcAft>
              <a:buFont typeface="Times" charset="0"/>
              <a:buNone/>
            </a:pPr>
            <a:r>
              <a:rPr lang="en-US" dirty="0">
                <a:latin typeface="Arial" charset="0"/>
              </a:rPr>
              <a:t>	</a:t>
            </a:r>
            <a:r>
              <a:rPr lang="en-US" b="1" dirty="0">
                <a:latin typeface="Symbol" charset="0"/>
              </a:rPr>
              <a:t> 	</a:t>
            </a:r>
            <a:r>
              <a:rPr lang="en-US" dirty="0">
                <a:latin typeface="Arial" charset="0"/>
              </a:rPr>
              <a:t>1.14 - (1.14/2) &lt; </a:t>
            </a:r>
            <a:r>
              <a:rPr lang="en-US" b="1" dirty="0">
                <a:latin typeface="Symbol" charset="0"/>
              </a:rPr>
              <a:t>b</a:t>
            </a:r>
            <a:r>
              <a:rPr lang="en-US" b="1" baseline="-25000" dirty="0">
                <a:latin typeface="Arial" charset="0"/>
              </a:rPr>
              <a:t>1</a:t>
            </a:r>
            <a:r>
              <a:rPr lang="en-US" dirty="0">
                <a:latin typeface="Arial" charset="0"/>
              </a:rPr>
              <a:t> &lt; 1.14 + (1.14/2)</a:t>
            </a:r>
          </a:p>
          <a:p>
            <a:pPr lvl="1" eaLnBrk="1" hangingPunct="1">
              <a:spcBef>
                <a:spcPts val="1200"/>
              </a:spcBef>
              <a:spcAft>
                <a:spcPct val="0"/>
              </a:spcAft>
              <a:buFont typeface="Times" charset="0"/>
              <a:buNone/>
            </a:pPr>
            <a:r>
              <a:rPr lang="en-US" dirty="0">
                <a:latin typeface="Arial" charset="0"/>
              </a:rPr>
              <a:t>			0.57 &lt; </a:t>
            </a:r>
            <a:r>
              <a:rPr lang="en-US" b="1" dirty="0">
                <a:latin typeface="Symbol" charset="0"/>
              </a:rPr>
              <a:t>b</a:t>
            </a:r>
            <a:r>
              <a:rPr lang="en-US" b="1" baseline="-25000" dirty="0">
                <a:latin typeface="Arial" charset="0"/>
              </a:rPr>
              <a:t>1</a:t>
            </a:r>
            <a:r>
              <a:rPr lang="en-US" dirty="0">
                <a:latin typeface="Arial" charset="0"/>
              </a:rPr>
              <a:t> &lt; 1.71</a:t>
            </a:r>
          </a:p>
          <a:p>
            <a:pPr marL="6350" lvl="1" indent="-6350" eaLnBrk="1" hangingPunct="1">
              <a:spcBef>
                <a:spcPts val="1200"/>
              </a:spcBef>
              <a:spcAft>
                <a:spcPct val="0"/>
              </a:spcAft>
              <a:buFont typeface="Times" charset="0"/>
              <a:buNone/>
            </a:pPr>
            <a:r>
              <a:rPr lang="en-US" sz="1800" b="1" dirty="0">
                <a:solidFill>
                  <a:srgbClr val="FF0000"/>
                </a:solidFill>
                <a:latin typeface="Symbol" charset="0"/>
              </a:rPr>
              <a:t>(</a:t>
            </a:r>
            <a:r>
              <a:rPr lang="en-US" sz="1800" dirty="0">
                <a:solidFill>
                  <a:srgbClr val="FF0000"/>
                </a:solidFill>
                <a:latin typeface="Arial" charset="0"/>
              </a:rPr>
              <a:t>From previous slide</a:t>
            </a:r>
            <a:r>
              <a:rPr lang="en-US" sz="1800" b="1" dirty="0">
                <a:solidFill>
                  <a:srgbClr val="FF0000"/>
                </a:solidFill>
                <a:latin typeface="Symbol" charset="0"/>
              </a:rPr>
              <a:t>) b</a:t>
            </a:r>
            <a:r>
              <a:rPr lang="en-US" sz="1800" b="1" baseline="-25000" dirty="0">
                <a:solidFill>
                  <a:srgbClr val="FF0000"/>
                </a:solidFill>
                <a:latin typeface="Arial" charset="0"/>
              </a:rPr>
              <a:t>1</a:t>
            </a:r>
            <a:r>
              <a:rPr lang="en-US" sz="1800" dirty="0">
                <a:solidFill>
                  <a:srgbClr val="FF0000"/>
                </a:solidFill>
                <a:latin typeface="Arial" charset="0"/>
              </a:rPr>
              <a:t> does not satisfy method A</a:t>
            </a:r>
            <a:r>
              <a:rPr lang="ja-JP" altLang="en-US" sz="1800" dirty="0">
                <a:solidFill>
                  <a:srgbClr val="FF0000"/>
                </a:solidFill>
                <a:latin typeface="Arial" charset="0"/>
              </a:rPr>
              <a:t>’</a:t>
            </a:r>
            <a:r>
              <a:rPr lang="en-US" sz="1800" dirty="0">
                <a:solidFill>
                  <a:srgbClr val="FF0000"/>
                </a:solidFill>
                <a:latin typeface="Arial" charset="0"/>
              </a:rPr>
              <a:t>s selection criterion for </a:t>
            </a:r>
            <a:r>
              <a:rPr lang="en-US" sz="1800" u="sng" dirty="0">
                <a:solidFill>
                  <a:srgbClr val="FF0000"/>
                </a:solidFill>
                <a:latin typeface="Arial" charset="0"/>
              </a:rPr>
              <a:t>Time </a:t>
            </a:r>
            <a:r>
              <a:rPr lang="en-US" sz="1800" dirty="0">
                <a:solidFill>
                  <a:srgbClr val="FF0000"/>
                </a:solidFill>
                <a:latin typeface="Arial" charset="0"/>
              </a:rPr>
              <a:t>estimating.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215900" y="1123950"/>
            <a:ext cx="8515350" cy="2533650"/>
            <a:chOff x="190500" y="1325563"/>
            <a:chExt cx="8515350" cy="2533650"/>
          </a:xfrm>
        </p:grpSpPr>
        <p:pic>
          <p:nvPicPr>
            <p:cNvPr id="30724" name="Picture 2" descr="C:\DOCUME~1\snurhan\LOCALS~1\Temp\msohtml1\01\clip_image001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3375" y="1325563"/>
              <a:ext cx="8372475" cy="2276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25" name="Right Arrow 4"/>
            <p:cNvSpPr>
              <a:spLocks noChangeArrowheads="1"/>
            </p:cNvSpPr>
            <p:nvPr/>
          </p:nvSpPr>
          <p:spPr bwMode="auto">
            <a:xfrm>
              <a:off x="190500" y="3371850"/>
              <a:ext cx="460375" cy="147638"/>
            </a:xfrm>
            <a:prstGeom prst="rightArrow">
              <a:avLst>
                <a:gd name="adj1" fmla="val 50000"/>
                <a:gd name="adj2" fmla="val 50253"/>
              </a:avLst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 type="triangle" w="med" len="med"/>
                </a14:hiddenLine>
              </a:ext>
            </a:extLst>
          </p:spPr>
          <p:txBody>
            <a:bodyPr lIns="92309" tIns="46154" rIns="92309" bIns="46154"/>
            <a:lstStyle/>
            <a:p>
              <a:pPr>
                <a:tabLst>
                  <a:tab pos="292100" algn="l"/>
                  <a:tab pos="571500" algn="l"/>
                </a:tabLst>
              </a:pPr>
              <a:endParaRPr lang="en-US"/>
            </a:p>
          </p:txBody>
        </p:sp>
        <p:sp>
          <p:nvSpPr>
            <p:cNvPr id="30726" name="Oval 9"/>
            <p:cNvSpPr>
              <a:spLocks noChangeArrowheads="1"/>
            </p:cNvSpPr>
            <p:nvPr/>
          </p:nvSpPr>
          <p:spPr bwMode="auto">
            <a:xfrm>
              <a:off x="3860800" y="3151188"/>
              <a:ext cx="1200150" cy="461962"/>
            </a:xfrm>
            <a:prstGeom prst="ellipse">
              <a:avLst/>
            </a:prstGeom>
            <a:noFill/>
            <a:ln w="2222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92309" tIns="46154" rIns="92309" bIns="46154"/>
            <a:lstStyle/>
            <a:p>
              <a:pPr>
                <a:tabLst>
                  <a:tab pos="292100" algn="l"/>
                  <a:tab pos="571500" algn="l"/>
                </a:tabLst>
              </a:pPr>
              <a:endParaRPr lang="en-US"/>
            </a:p>
          </p:txBody>
        </p:sp>
        <p:sp>
          <p:nvSpPr>
            <p:cNvPr id="30727" name="Oval 9"/>
            <p:cNvSpPr>
              <a:spLocks noChangeArrowheads="1"/>
            </p:cNvSpPr>
            <p:nvPr/>
          </p:nvSpPr>
          <p:spPr bwMode="auto">
            <a:xfrm>
              <a:off x="2752725" y="1739900"/>
              <a:ext cx="2840038" cy="506413"/>
            </a:xfrm>
            <a:prstGeom prst="ellipse">
              <a:avLst/>
            </a:prstGeom>
            <a:noFill/>
            <a:ln w="2222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92309" tIns="46154" rIns="92309" bIns="46154"/>
            <a:lstStyle/>
            <a:p>
              <a:pPr>
                <a:tabLst>
                  <a:tab pos="292100" algn="l"/>
                  <a:tab pos="571500" algn="l"/>
                </a:tabLst>
              </a:pPr>
              <a:endParaRPr lang="en-US"/>
            </a:p>
          </p:txBody>
        </p:sp>
        <p:sp>
          <p:nvSpPr>
            <p:cNvPr id="30728" name="TextBox 7"/>
            <p:cNvSpPr txBox="1">
              <a:spLocks noChangeArrowheads="1"/>
            </p:cNvSpPr>
            <p:nvPr/>
          </p:nvSpPr>
          <p:spPr bwMode="auto">
            <a:xfrm>
              <a:off x="3887788" y="3613150"/>
              <a:ext cx="1092200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b="1">
                  <a:solidFill>
                    <a:srgbClr val="FF0000"/>
                  </a:solidFill>
                </a:rPr>
                <a:t>LOC/h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91760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>
                <a:latin typeface="Arial" charset="0"/>
              </a:rPr>
              <a:t>Lecture Topics</a:t>
            </a:r>
          </a:p>
        </p:txBody>
      </p:sp>
      <p:sp>
        <p:nvSpPr>
          <p:cNvPr id="4099" name="Rectangle 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>
                <a:latin typeface="Arial" charset="0"/>
              </a:rPr>
              <a:t>Using PROBE to make size and time estimates</a:t>
            </a:r>
          </a:p>
          <a:p>
            <a:pPr marL="0" indent="0" eaLnBrk="1" hangingPunct="1">
              <a:lnSpc>
                <a:spcPct val="90000"/>
              </a:lnSpc>
            </a:pPr>
            <a:r>
              <a:rPr lang="en-US">
                <a:latin typeface="Arial" charset="0"/>
              </a:rPr>
              <a:t>Overview of PROBE methods A &amp; B</a:t>
            </a:r>
          </a:p>
          <a:p>
            <a:pPr marL="0" indent="0" eaLnBrk="1" hangingPunct="1">
              <a:lnSpc>
                <a:spcPct val="90000"/>
              </a:lnSpc>
            </a:pPr>
            <a:r>
              <a:rPr lang="en-US">
                <a:latin typeface="Arial" charset="0"/>
              </a:rPr>
              <a:t>Method selection criteria for </a:t>
            </a:r>
            <a:r>
              <a:rPr lang="ja-JP" altLang="en-US">
                <a:latin typeface="Arial" charset="0"/>
              </a:rPr>
              <a:t>“</a:t>
            </a:r>
            <a:r>
              <a:rPr lang="en-US" i="1">
                <a:latin typeface="Arial" charset="0"/>
              </a:rPr>
              <a:t>size</a:t>
            </a:r>
            <a:r>
              <a:rPr lang="ja-JP" altLang="en-US">
                <a:latin typeface="Arial" charset="0"/>
              </a:rPr>
              <a:t>”</a:t>
            </a:r>
            <a:r>
              <a:rPr lang="en-US">
                <a:latin typeface="Arial" charset="0"/>
              </a:rPr>
              <a:t> and </a:t>
            </a:r>
            <a:r>
              <a:rPr lang="ja-JP" altLang="en-US">
                <a:latin typeface="Arial" charset="0"/>
              </a:rPr>
              <a:t>“</a:t>
            </a:r>
            <a:r>
              <a:rPr lang="en-US" i="1">
                <a:latin typeface="Arial" charset="0"/>
              </a:rPr>
              <a:t>time</a:t>
            </a:r>
            <a:r>
              <a:rPr lang="ja-JP" altLang="en-US">
                <a:latin typeface="Arial" charset="0"/>
              </a:rPr>
              <a:t>”</a:t>
            </a:r>
            <a:r>
              <a:rPr lang="en-US">
                <a:latin typeface="Arial" charset="0"/>
              </a:rPr>
              <a:t> in methods A &amp; B</a:t>
            </a:r>
          </a:p>
          <a:p>
            <a:pPr marL="0" indent="0" eaLnBrk="1" hangingPunct="1">
              <a:lnSpc>
                <a:spcPct val="90000"/>
              </a:lnSpc>
            </a:pPr>
            <a:r>
              <a:rPr lang="en-US">
                <a:latin typeface="Arial" charset="0"/>
              </a:rPr>
              <a:t>A review of </a:t>
            </a:r>
          </a:p>
          <a:p>
            <a:pPr lvl="1" eaLnBrk="1" hangingPunct="1">
              <a:lnSpc>
                <a:spcPct val="90000"/>
              </a:lnSpc>
              <a:buFont typeface="Times" charset="0"/>
              <a:buNone/>
            </a:pPr>
            <a:r>
              <a:rPr lang="en-US">
                <a:latin typeface="Arial" charset="0"/>
              </a:rPr>
              <a:t> PROBE Size Estimating Template</a:t>
            </a:r>
          </a:p>
          <a:p>
            <a:pPr lvl="1" eaLnBrk="1" hangingPunct="1">
              <a:lnSpc>
                <a:spcPct val="90000"/>
              </a:lnSpc>
              <a:buFont typeface="Times" charset="0"/>
              <a:buNone/>
            </a:pPr>
            <a:r>
              <a:rPr lang="en-US">
                <a:latin typeface="Arial" charset="0"/>
              </a:rPr>
              <a:t> Derived measures</a:t>
            </a:r>
          </a:p>
          <a:p>
            <a:pPr marL="0" indent="0" eaLnBrk="1" hangingPunct="1">
              <a:lnSpc>
                <a:spcPct val="90000"/>
              </a:lnSpc>
            </a:pPr>
            <a:r>
              <a:rPr lang="en-US">
                <a:latin typeface="Arial" charset="0"/>
              </a:rPr>
              <a:t>PROBE historical data</a:t>
            </a:r>
          </a:p>
          <a:p>
            <a:pPr marL="0" indent="0" eaLnBrk="1" hangingPunct="1">
              <a:lnSpc>
                <a:spcPct val="90000"/>
              </a:lnSpc>
            </a:pPr>
            <a:r>
              <a:rPr lang="en-US">
                <a:latin typeface="Arial" charset="0"/>
              </a:rPr>
              <a:t>PROBE charts</a:t>
            </a:r>
          </a:p>
        </p:txBody>
      </p:sp>
      <p:sp>
        <p:nvSpPr>
          <p:cNvPr id="4100" name="TextBox 20"/>
          <p:cNvSpPr txBox="1">
            <a:spLocks noChangeArrowheads="1"/>
          </p:cNvSpPr>
          <p:nvPr/>
        </p:nvSpPr>
        <p:spPr bwMode="auto">
          <a:xfrm>
            <a:off x="388938" y="5490633"/>
            <a:ext cx="8323262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1" dirty="0">
                <a:solidFill>
                  <a:schemeClr val="accent6"/>
                </a:solidFill>
              </a:rPr>
              <a:t>Please make a copy of your student database,</a:t>
            </a:r>
          </a:p>
          <a:p>
            <a:pPr eaLnBrk="1" hangingPunct="1"/>
            <a:r>
              <a:rPr lang="en-US" sz="2000" b="1" dirty="0">
                <a:solidFill>
                  <a:schemeClr val="accent6"/>
                </a:solidFill>
              </a:rPr>
              <a:t>as you will be exploring the tool and experimenting with the options. </a:t>
            </a:r>
          </a:p>
        </p:txBody>
      </p:sp>
    </p:spTree>
    <p:extLst>
      <p:ext uri="{BB962C8B-B14F-4D97-AF65-F5344CB8AC3E}">
        <p14:creationId xmlns:p14="http://schemas.microsoft.com/office/powerpoint/2010/main" val="3728419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73"/>
          <a:stretch>
            <a:fillRect/>
          </a:stretch>
        </p:blipFill>
        <p:spPr bwMode="auto">
          <a:xfrm>
            <a:off x="1697038" y="1317625"/>
            <a:ext cx="5559425" cy="272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>
                <a:latin typeface="Arial" charset="0"/>
              </a:rPr>
              <a:t>PROBE Method A Selection Criteria for Time - 5</a:t>
            </a:r>
          </a:p>
        </p:txBody>
      </p:sp>
      <p:sp>
        <p:nvSpPr>
          <p:cNvPr id="31748" name="Rectangle 3"/>
          <p:cNvSpPr>
            <a:spLocks noGrp="1" noChangeArrowheads="1"/>
          </p:cNvSpPr>
          <p:nvPr>
            <p:ph idx="1"/>
          </p:nvPr>
        </p:nvSpPr>
        <p:spPr>
          <a:xfrm>
            <a:off x="401933" y="4165600"/>
            <a:ext cx="8320035" cy="2120900"/>
          </a:xfrm>
        </p:spPr>
        <p:txBody>
          <a:bodyPr>
            <a:normAutofit/>
          </a:bodyPr>
          <a:lstStyle/>
          <a:p>
            <a:pPr lvl="1" eaLnBrk="1" hangingPunct="1">
              <a:spcBef>
                <a:spcPts val="1200"/>
              </a:spcBef>
              <a:spcAft>
                <a:spcPct val="0"/>
              </a:spcAft>
            </a:pPr>
            <a:r>
              <a:rPr lang="en-US" dirty="0">
                <a:latin typeface="Arial" charset="0"/>
              </a:rPr>
              <a:t>Range is 411.74 minutes compared to an estimated development time of -48.94, which is totally meaningless.</a:t>
            </a:r>
          </a:p>
          <a:p>
            <a:pPr lvl="1" eaLnBrk="1" hangingPunct="1">
              <a:spcBef>
                <a:spcPts val="1200"/>
              </a:spcBef>
              <a:spcAft>
                <a:spcPct val="0"/>
              </a:spcAft>
            </a:pPr>
            <a:r>
              <a:rPr lang="en-US" dirty="0">
                <a:latin typeface="Arial" charset="0"/>
              </a:rPr>
              <a:t>Upper and lower prediction interval limits therefore are meaningless also.</a:t>
            </a:r>
          </a:p>
          <a:p>
            <a:pPr lvl="1" eaLnBrk="1" hangingPunct="1">
              <a:spcBef>
                <a:spcPts val="1200"/>
              </a:spcBef>
              <a:spcAft>
                <a:spcPct val="0"/>
              </a:spcAft>
            </a:pPr>
            <a:r>
              <a:rPr lang="en-US" dirty="0">
                <a:latin typeface="Arial" charset="0"/>
              </a:rPr>
              <a:t>Our next option for time is method B.</a:t>
            </a:r>
          </a:p>
        </p:txBody>
      </p:sp>
      <p:sp>
        <p:nvSpPr>
          <p:cNvPr id="31749" name="Right Arrow 6"/>
          <p:cNvSpPr>
            <a:spLocks noChangeArrowheads="1"/>
          </p:cNvSpPr>
          <p:nvPr/>
        </p:nvSpPr>
        <p:spPr bwMode="auto">
          <a:xfrm rot="10800000">
            <a:off x="5649913" y="1897063"/>
            <a:ext cx="460375" cy="147637"/>
          </a:xfrm>
          <a:prstGeom prst="rightArrow">
            <a:avLst>
              <a:gd name="adj1" fmla="val 50000"/>
              <a:gd name="adj2" fmla="val 50254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lIns="92309" tIns="46154" rIns="92309" bIns="46154"/>
          <a:lstStyle/>
          <a:p>
            <a:pPr>
              <a:tabLst>
                <a:tab pos="292100" algn="l"/>
                <a:tab pos="571500" algn="l"/>
              </a:tabLst>
            </a:pPr>
            <a:endParaRPr lang="en-US"/>
          </a:p>
        </p:txBody>
      </p:sp>
      <p:sp>
        <p:nvSpPr>
          <p:cNvPr id="31750" name="Oval 9"/>
          <p:cNvSpPr>
            <a:spLocks noChangeArrowheads="1"/>
          </p:cNvSpPr>
          <p:nvPr/>
        </p:nvSpPr>
        <p:spPr bwMode="auto">
          <a:xfrm>
            <a:off x="4962525" y="1355725"/>
            <a:ext cx="595313" cy="223838"/>
          </a:xfrm>
          <a:prstGeom prst="ellipse">
            <a:avLst/>
          </a:prstGeom>
          <a:noFill/>
          <a:ln w="222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92309" tIns="46154" rIns="92309" bIns="46154"/>
          <a:lstStyle/>
          <a:p>
            <a:pPr>
              <a:tabLst>
                <a:tab pos="292100" algn="l"/>
                <a:tab pos="571500" algn="l"/>
              </a:tabLst>
            </a:pPr>
            <a:endParaRPr lang="en-US"/>
          </a:p>
        </p:txBody>
      </p:sp>
      <p:sp>
        <p:nvSpPr>
          <p:cNvPr id="31751" name="Right Arrow 7"/>
          <p:cNvSpPr>
            <a:spLocks noChangeArrowheads="1"/>
          </p:cNvSpPr>
          <p:nvPr/>
        </p:nvSpPr>
        <p:spPr bwMode="auto">
          <a:xfrm rot="10800000">
            <a:off x="5637213" y="3038475"/>
            <a:ext cx="458787" cy="147638"/>
          </a:xfrm>
          <a:prstGeom prst="rightArrow">
            <a:avLst>
              <a:gd name="adj1" fmla="val 50000"/>
              <a:gd name="adj2" fmla="val 50080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lIns="92309" tIns="46154" rIns="92309" bIns="46154"/>
          <a:lstStyle/>
          <a:p>
            <a:pPr>
              <a:tabLst>
                <a:tab pos="292100" algn="l"/>
                <a:tab pos="571500" algn="l"/>
              </a:tabLst>
            </a:pPr>
            <a:endParaRPr lang="en-US"/>
          </a:p>
        </p:txBody>
      </p:sp>
      <p:sp>
        <p:nvSpPr>
          <p:cNvPr id="31752" name="Right Arrow 7"/>
          <p:cNvSpPr>
            <a:spLocks noChangeArrowheads="1"/>
          </p:cNvSpPr>
          <p:nvPr/>
        </p:nvSpPr>
        <p:spPr bwMode="auto">
          <a:xfrm rot="10800000">
            <a:off x="5646738" y="3208338"/>
            <a:ext cx="458787" cy="147637"/>
          </a:xfrm>
          <a:prstGeom prst="rightArrow">
            <a:avLst>
              <a:gd name="adj1" fmla="val 50000"/>
              <a:gd name="adj2" fmla="val 50080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lIns="92309" tIns="46154" rIns="92309" bIns="46154"/>
          <a:lstStyle/>
          <a:p>
            <a:pPr>
              <a:tabLst>
                <a:tab pos="292100" algn="l"/>
                <a:tab pos="571500" algn="l"/>
              </a:tabLst>
            </a:pPr>
            <a:endParaRPr lang="en-US"/>
          </a:p>
        </p:txBody>
      </p:sp>
      <p:sp>
        <p:nvSpPr>
          <p:cNvPr id="31753" name="Right Arrow 7"/>
          <p:cNvSpPr>
            <a:spLocks noChangeArrowheads="1"/>
          </p:cNvSpPr>
          <p:nvPr/>
        </p:nvSpPr>
        <p:spPr bwMode="auto">
          <a:xfrm rot="10800000">
            <a:off x="5646738" y="3376613"/>
            <a:ext cx="458787" cy="147637"/>
          </a:xfrm>
          <a:prstGeom prst="rightArrow">
            <a:avLst>
              <a:gd name="adj1" fmla="val 50000"/>
              <a:gd name="adj2" fmla="val 50080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lIns="92309" tIns="46154" rIns="92309" bIns="46154"/>
          <a:lstStyle/>
          <a:p>
            <a:pPr>
              <a:tabLst>
                <a:tab pos="292100" algn="l"/>
                <a:tab pos="571500" algn="l"/>
              </a:tabLst>
            </a:pPr>
            <a:endParaRPr lang="en-US"/>
          </a:p>
        </p:txBody>
      </p:sp>
      <p:sp>
        <p:nvSpPr>
          <p:cNvPr id="31754" name="Right Arrow 7"/>
          <p:cNvSpPr>
            <a:spLocks noChangeArrowheads="1"/>
          </p:cNvSpPr>
          <p:nvPr/>
        </p:nvSpPr>
        <p:spPr bwMode="auto">
          <a:xfrm rot="10800000">
            <a:off x="5648325" y="3529013"/>
            <a:ext cx="458788" cy="147637"/>
          </a:xfrm>
          <a:prstGeom prst="rightArrow">
            <a:avLst>
              <a:gd name="adj1" fmla="val 50000"/>
              <a:gd name="adj2" fmla="val 50080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lIns="92309" tIns="46154" rIns="92309" bIns="46154"/>
          <a:lstStyle/>
          <a:p>
            <a:pPr>
              <a:tabLst>
                <a:tab pos="292100" algn="l"/>
                <a:tab pos="571500" algn="l"/>
              </a:tabLst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727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PROBE Methods B and C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401933" y="3670300"/>
            <a:ext cx="8320035" cy="2425700"/>
          </a:xfrm>
        </p:spPr>
        <p:txBody>
          <a:bodyPr>
            <a:normAutofit/>
          </a:bodyPr>
          <a:lstStyle/>
          <a:p>
            <a:pPr marL="0" indent="0" eaLnBrk="1" hangingPunct="1">
              <a:lnSpc>
                <a:spcPct val="80000"/>
              </a:lnSpc>
              <a:spcBef>
                <a:spcPts val="1025"/>
              </a:spcBef>
              <a:spcAft>
                <a:spcPct val="0"/>
              </a:spcAft>
            </a:pPr>
            <a:r>
              <a:rPr lang="en-US" sz="1800" dirty="0">
                <a:latin typeface="Arial" charset="0"/>
              </a:rPr>
              <a:t>Method B uses</a:t>
            </a:r>
          </a:p>
          <a:p>
            <a:pPr lvl="1" eaLnBrk="1" hangingPunct="1">
              <a:lnSpc>
                <a:spcPct val="80000"/>
              </a:lnSpc>
              <a:spcBef>
                <a:spcPts val="1025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sz="1400" dirty="0">
                <a:latin typeface="Arial" charset="0"/>
              </a:rPr>
              <a:t>plan A&amp;M and actual A&amp;M for </a:t>
            </a:r>
            <a:r>
              <a:rPr lang="ja-JP" altLang="en-US" sz="1400" dirty="0">
                <a:latin typeface="Arial" charset="0"/>
              </a:rPr>
              <a:t>“</a:t>
            </a:r>
            <a:r>
              <a:rPr lang="en-US" sz="1400" i="1" dirty="0">
                <a:latin typeface="Arial" charset="0"/>
              </a:rPr>
              <a:t>size</a:t>
            </a:r>
            <a:r>
              <a:rPr lang="ja-JP" altLang="en-US" sz="1400" dirty="0">
                <a:latin typeface="Arial" charset="0"/>
              </a:rPr>
              <a:t>”</a:t>
            </a:r>
            <a:r>
              <a:rPr lang="en-US" sz="1400" dirty="0">
                <a:latin typeface="Arial" charset="0"/>
              </a:rPr>
              <a:t> estimation</a:t>
            </a:r>
          </a:p>
          <a:p>
            <a:pPr lvl="1" eaLnBrk="1" hangingPunct="1">
              <a:lnSpc>
                <a:spcPct val="80000"/>
              </a:lnSpc>
              <a:spcBef>
                <a:spcPts val="1025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sz="1400" dirty="0">
                <a:latin typeface="Arial" charset="0"/>
              </a:rPr>
              <a:t>plan A&amp;M and actual development time for </a:t>
            </a:r>
            <a:r>
              <a:rPr lang="ja-JP" altLang="en-US" sz="1400" dirty="0">
                <a:latin typeface="Arial" charset="0"/>
              </a:rPr>
              <a:t>“</a:t>
            </a:r>
            <a:r>
              <a:rPr lang="en-US" sz="1400" i="1" dirty="0">
                <a:latin typeface="Arial" charset="0"/>
              </a:rPr>
              <a:t>time</a:t>
            </a:r>
            <a:r>
              <a:rPr lang="ja-JP" altLang="en-US" sz="1400" dirty="0">
                <a:latin typeface="Arial" charset="0"/>
              </a:rPr>
              <a:t>”</a:t>
            </a:r>
            <a:r>
              <a:rPr lang="en-US" sz="1400" dirty="0">
                <a:latin typeface="Arial" charset="0"/>
              </a:rPr>
              <a:t> estimation</a:t>
            </a:r>
          </a:p>
          <a:p>
            <a:pPr marL="0" indent="0" eaLnBrk="1" hangingPunct="1">
              <a:lnSpc>
                <a:spcPct val="80000"/>
              </a:lnSpc>
              <a:spcBef>
                <a:spcPts val="1200"/>
              </a:spcBef>
              <a:spcAft>
                <a:spcPct val="0"/>
              </a:spcAft>
            </a:pPr>
            <a:r>
              <a:rPr lang="en-US" sz="1800" dirty="0">
                <a:latin typeface="Arial" charset="0"/>
              </a:rPr>
              <a:t>Method C uses averaging of historical data and does not use regression.</a:t>
            </a:r>
          </a:p>
          <a:p>
            <a:pPr marL="0" indent="0" eaLnBrk="1" hangingPunct="1">
              <a:lnSpc>
                <a:spcPct val="80000"/>
              </a:lnSpc>
              <a:spcBef>
                <a:spcPts val="1200"/>
              </a:spcBef>
              <a:spcAft>
                <a:spcPct val="0"/>
              </a:spcAft>
            </a:pPr>
            <a:r>
              <a:rPr lang="en-US" sz="1800" dirty="0">
                <a:latin typeface="Arial" charset="0"/>
              </a:rPr>
              <a:t>Other than using a different set of data, the steps in method B are identical to method A.</a:t>
            </a:r>
          </a:p>
          <a:p>
            <a:pPr marL="0" indent="0" eaLnBrk="1" hangingPunct="1">
              <a:lnSpc>
                <a:spcPct val="80000"/>
              </a:lnSpc>
              <a:spcBef>
                <a:spcPts val="1200"/>
              </a:spcBef>
              <a:spcAft>
                <a:spcPct val="0"/>
              </a:spcAft>
            </a:pPr>
            <a:r>
              <a:rPr lang="en-US" sz="1800" dirty="0">
                <a:latin typeface="Arial" charset="0"/>
              </a:rPr>
              <a:t>Let</a:t>
            </a:r>
            <a:r>
              <a:rPr lang="ja-JP" altLang="en-US" sz="1800" dirty="0">
                <a:latin typeface="Arial" charset="0"/>
              </a:rPr>
              <a:t>’</a:t>
            </a:r>
            <a:r>
              <a:rPr lang="en-US" sz="1800" dirty="0">
                <a:latin typeface="Arial" charset="0"/>
              </a:rPr>
              <a:t>s look at the PROBE Calculation Worksheet next to see if method B provides a better fit.</a:t>
            </a:r>
          </a:p>
        </p:txBody>
      </p:sp>
      <p:pic>
        <p:nvPicPr>
          <p:cNvPr id="32772" name="Picture 6" descr="C:\DOCUME~1\snurhan\LOCALS~1\Temp\msohtml1\01\clip_image001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8" y="1136650"/>
            <a:ext cx="8372475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2773" name="Straight Connector 10"/>
          <p:cNvCxnSpPr>
            <a:cxnSpLocks noChangeShapeType="1"/>
          </p:cNvCxnSpPr>
          <p:nvPr/>
        </p:nvCxnSpPr>
        <p:spPr bwMode="auto">
          <a:xfrm rot="5400000">
            <a:off x="6146007" y="1285081"/>
            <a:ext cx="361950" cy="476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32774" name="Straight Connector 11"/>
          <p:cNvCxnSpPr>
            <a:cxnSpLocks noChangeShapeType="1"/>
          </p:cNvCxnSpPr>
          <p:nvPr/>
        </p:nvCxnSpPr>
        <p:spPr bwMode="auto">
          <a:xfrm rot="5400000">
            <a:off x="4473575" y="1189038"/>
            <a:ext cx="160337" cy="1588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32775" name="Straight Connector 12"/>
          <p:cNvCxnSpPr>
            <a:cxnSpLocks noChangeShapeType="1"/>
          </p:cNvCxnSpPr>
          <p:nvPr/>
        </p:nvCxnSpPr>
        <p:spPr bwMode="auto">
          <a:xfrm flipV="1">
            <a:off x="4548188" y="1106488"/>
            <a:ext cx="1785937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32776" name="Straight Connector 15"/>
          <p:cNvCxnSpPr>
            <a:cxnSpLocks noChangeShapeType="1"/>
          </p:cNvCxnSpPr>
          <p:nvPr/>
        </p:nvCxnSpPr>
        <p:spPr bwMode="auto">
          <a:xfrm rot="5400000">
            <a:off x="4614863" y="1239838"/>
            <a:ext cx="160337" cy="158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32777" name="Straight Connector 16"/>
          <p:cNvCxnSpPr>
            <a:cxnSpLocks noChangeShapeType="1"/>
          </p:cNvCxnSpPr>
          <p:nvPr/>
        </p:nvCxnSpPr>
        <p:spPr bwMode="auto">
          <a:xfrm rot="16200000" flipH="1">
            <a:off x="5594350" y="1331913"/>
            <a:ext cx="346075" cy="63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32778" name="Straight Connector 18"/>
          <p:cNvCxnSpPr>
            <a:cxnSpLocks noChangeShapeType="1"/>
          </p:cNvCxnSpPr>
          <p:nvPr/>
        </p:nvCxnSpPr>
        <p:spPr bwMode="auto">
          <a:xfrm>
            <a:off x="4691063" y="1160463"/>
            <a:ext cx="1077912" cy="158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32779" name="Right Arrow 42"/>
          <p:cNvSpPr>
            <a:spLocks noChangeArrowheads="1"/>
          </p:cNvSpPr>
          <p:nvPr/>
        </p:nvSpPr>
        <p:spPr bwMode="auto">
          <a:xfrm rot="10800000">
            <a:off x="1820863" y="1677988"/>
            <a:ext cx="360362" cy="125412"/>
          </a:xfrm>
          <a:prstGeom prst="rightArrow">
            <a:avLst>
              <a:gd name="adj1" fmla="val 50000"/>
              <a:gd name="adj2" fmla="val 49793"/>
            </a:avLst>
          </a:prstGeom>
          <a:solidFill>
            <a:srgbClr val="00B05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lIns="92309" tIns="46154" rIns="92309" bIns="46154"/>
          <a:lstStyle/>
          <a:p>
            <a:pPr>
              <a:tabLst>
                <a:tab pos="292100" algn="l"/>
                <a:tab pos="571500" algn="l"/>
              </a:tabLst>
            </a:pPr>
            <a:endParaRPr lang="en-US"/>
          </a:p>
        </p:txBody>
      </p:sp>
      <p:sp>
        <p:nvSpPr>
          <p:cNvPr id="32780" name="TextBox 13"/>
          <p:cNvSpPr txBox="1">
            <a:spLocks noChangeArrowheads="1"/>
          </p:cNvSpPr>
          <p:nvPr/>
        </p:nvSpPr>
        <p:spPr bwMode="auto">
          <a:xfrm>
            <a:off x="4981575" y="1042988"/>
            <a:ext cx="4968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/>
              <a:t>Time</a:t>
            </a:r>
          </a:p>
        </p:txBody>
      </p:sp>
      <p:sp>
        <p:nvSpPr>
          <p:cNvPr id="32781" name="TextBox 14"/>
          <p:cNvSpPr txBox="1">
            <a:spLocks noChangeArrowheads="1"/>
          </p:cNvSpPr>
          <p:nvPr/>
        </p:nvSpPr>
        <p:spPr bwMode="auto">
          <a:xfrm>
            <a:off x="5737225" y="973138"/>
            <a:ext cx="49847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/>
              <a:t>Size</a:t>
            </a:r>
          </a:p>
        </p:txBody>
      </p:sp>
    </p:spTree>
    <p:extLst>
      <p:ext uri="{BB962C8B-B14F-4D97-AF65-F5344CB8AC3E}">
        <p14:creationId xmlns:p14="http://schemas.microsoft.com/office/powerpoint/2010/main" val="3789744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>
                <a:latin typeface="Arial" charset="0"/>
              </a:rPr>
              <a:t>PROBE Method B Selection Criteria for Time   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933" y="4127500"/>
            <a:ext cx="8320035" cy="1968500"/>
          </a:xfrm>
        </p:spPr>
        <p:txBody>
          <a:bodyPr>
            <a:normAutofit/>
          </a:bodyPr>
          <a:lstStyle/>
          <a:p>
            <a:pPr marL="0" lvl="1">
              <a:spcBef>
                <a:spcPts val="600"/>
              </a:spcBef>
              <a:buSzPct val="90000"/>
            </a:pPr>
            <a:r>
              <a:rPr lang="en-US" sz="1850" dirty="0"/>
              <a:t>R</a:t>
            </a:r>
            <a:r>
              <a:rPr lang="en-US" sz="1850" baseline="30000" dirty="0"/>
              <a:t>2</a:t>
            </a:r>
            <a:r>
              <a:rPr lang="en-US" sz="1850" dirty="0"/>
              <a:t> of 0.91 is equal to or greater than 0.5. </a:t>
            </a:r>
            <a:r>
              <a:rPr lang="en-US" sz="1850" b="1" dirty="0">
                <a:solidFill>
                  <a:srgbClr val="33CC33"/>
                </a:solidFill>
                <a:sym typeface="Symbol" charset="0"/>
              </a:rPr>
              <a:t></a:t>
            </a:r>
          </a:p>
          <a:p>
            <a:pPr marL="0" lvl="1">
              <a:spcBef>
                <a:spcPts val="600"/>
              </a:spcBef>
              <a:buSzPct val="90000"/>
            </a:pPr>
            <a:r>
              <a:rPr lang="el-GR" sz="1850" dirty="0">
                <a:cs typeface="Arial" charset="0"/>
                <a:sym typeface="Symbol" charset="0"/>
              </a:rPr>
              <a:t>β</a:t>
            </a:r>
            <a:r>
              <a:rPr lang="en-US" sz="1850" baseline="-25000" dirty="0">
                <a:cs typeface="Arial" charset="0"/>
                <a:sym typeface="Symbol" charset="0"/>
              </a:rPr>
              <a:t>1</a:t>
            </a:r>
            <a:r>
              <a:rPr lang="en-US" sz="1850" dirty="0">
                <a:cs typeface="Arial" charset="0"/>
                <a:sym typeface="Symbol" charset="0"/>
              </a:rPr>
              <a:t> of 1.11 is positive and between </a:t>
            </a:r>
            <a:r>
              <a:rPr lang="en-US" sz="1850" dirty="0"/>
              <a:t>0.57 and 1.71. </a:t>
            </a:r>
            <a:r>
              <a:rPr lang="en-US" sz="1850" b="1" dirty="0">
                <a:solidFill>
                  <a:srgbClr val="33CC33"/>
                </a:solidFill>
                <a:sym typeface="Symbol" charset="0"/>
              </a:rPr>
              <a:t></a:t>
            </a:r>
          </a:p>
          <a:p>
            <a:pPr marL="0" lvl="1">
              <a:spcBef>
                <a:spcPts val="600"/>
              </a:spcBef>
              <a:buSzPct val="90000"/>
            </a:pPr>
            <a:r>
              <a:rPr lang="el-GR" sz="1850" dirty="0">
                <a:cs typeface="Arial" charset="0"/>
                <a:sym typeface="Symbol" charset="0"/>
              </a:rPr>
              <a:t>β</a:t>
            </a:r>
            <a:r>
              <a:rPr lang="en-US" sz="1850" baseline="-25000" dirty="0">
                <a:cs typeface="Arial" charset="0"/>
                <a:sym typeface="Symbol" charset="0"/>
              </a:rPr>
              <a:t>0</a:t>
            </a:r>
            <a:r>
              <a:rPr lang="en-US" sz="1850" dirty="0">
                <a:cs typeface="Arial" charset="0"/>
                <a:sym typeface="Symbol" charset="0"/>
              </a:rPr>
              <a:t> of 43 is </a:t>
            </a:r>
            <a:r>
              <a:rPr lang="en-US" sz="1850" dirty="0"/>
              <a:t>substantially smaller than the expected development time of 329. </a:t>
            </a:r>
            <a:r>
              <a:rPr lang="en-US" sz="1850" b="1" dirty="0" smtClean="0">
                <a:solidFill>
                  <a:srgbClr val="33CC33"/>
                </a:solidFill>
                <a:sym typeface="Symbol" charset="0"/>
              </a:rPr>
              <a:t></a:t>
            </a:r>
            <a:endParaRPr lang="en-US" sz="1850" dirty="0"/>
          </a:p>
          <a:p>
            <a:pPr marL="0" lvl="1">
              <a:spcBef>
                <a:spcPts val="600"/>
              </a:spcBef>
              <a:buSzPct val="90000"/>
            </a:pPr>
            <a:r>
              <a:rPr lang="en-US" sz="1850" dirty="0">
                <a:solidFill>
                  <a:srgbClr val="FF0000"/>
                </a:solidFill>
              </a:rPr>
              <a:t>Method B for </a:t>
            </a:r>
            <a:r>
              <a:rPr lang="en-US" sz="1850" u="sng" dirty="0">
                <a:solidFill>
                  <a:srgbClr val="FF0000"/>
                </a:solidFill>
              </a:rPr>
              <a:t>Time</a:t>
            </a:r>
            <a:r>
              <a:rPr lang="en-US" sz="1850" dirty="0">
                <a:solidFill>
                  <a:srgbClr val="FF0000"/>
                </a:solidFill>
              </a:rPr>
              <a:t> estimating is acceptable</a:t>
            </a:r>
            <a:r>
              <a:rPr lang="en-US" sz="1850" dirty="0" smtClean="0">
                <a:solidFill>
                  <a:srgbClr val="FF0000"/>
                </a:solidFill>
              </a:rPr>
              <a:t>.</a:t>
            </a:r>
            <a:endParaRPr lang="en-US" sz="1850" dirty="0">
              <a:solidFill>
                <a:srgbClr val="FF0000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609725" y="1136650"/>
            <a:ext cx="5719763" cy="2765425"/>
            <a:chOff x="1609725" y="1320800"/>
            <a:chExt cx="5719763" cy="2765425"/>
          </a:xfrm>
        </p:grpSpPr>
        <p:pic>
          <p:nvPicPr>
            <p:cNvPr id="33794" name="Picture 1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09725" y="1320800"/>
              <a:ext cx="5719763" cy="2765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3796" name="Right Arrow 6"/>
            <p:cNvSpPr>
              <a:spLocks noChangeArrowheads="1"/>
            </p:cNvSpPr>
            <p:nvPr/>
          </p:nvSpPr>
          <p:spPr bwMode="auto">
            <a:xfrm rot="10800000">
              <a:off x="5649913" y="1897063"/>
              <a:ext cx="460375" cy="147637"/>
            </a:xfrm>
            <a:prstGeom prst="rightArrow">
              <a:avLst>
                <a:gd name="adj1" fmla="val 50000"/>
                <a:gd name="adj2" fmla="val 50254"/>
              </a:avLst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 type="triangle" w="med" len="med"/>
                </a14:hiddenLine>
              </a:ext>
            </a:extLst>
          </p:spPr>
          <p:txBody>
            <a:bodyPr lIns="92309" tIns="46154" rIns="92309" bIns="46154"/>
            <a:lstStyle/>
            <a:p>
              <a:pPr>
                <a:tabLst>
                  <a:tab pos="292100" algn="l"/>
                  <a:tab pos="571500" algn="l"/>
                </a:tabLst>
              </a:pPr>
              <a:endParaRPr lang="en-US"/>
            </a:p>
          </p:txBody>
        </p:sp>
        <p:sp>
          <p:nvSpPr>
            <p:cNvPr id="33797" name="Oval 9"/>
            <p:cNvSpPr>
              <a:spLocks noChangeArrowheads="1"/>
            </p:cNvSpPr>
            <p:nvPr/>
          </p:nvSpPr>
          <p:spPr bwMode="auto">
            <a:xfrm>
              <a:off x="4962525" y="1355725"/>
              <a:ext cx="595313" cy="223838"/>
            </a:xfrm>
            <a:prstGeom prst="ellipse">
              <a:avLst/>
            </a:prstGeom>
            <a:noFill/>
            <a:ln w="2222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92309" tIns="46154" rIns="92309" bIns="46154"/>
            <a:lstStyle/>
            <a:p>
              <a:pPr>
                <a:tabLst>
                  <a:tab pos="292100" algn="l"/>
                  <a:tab pos="571500" algn="l"/>
                </a:tabLst>
              </a:pPr>
              <a:endParaRPr lang="en-US"/>
            </a:p>
          </p:txBody>
        </p:sp>
        <p:sp>
          <p:nvSpPr>
            <p:cNvPr id="33798" name="Right Arrow 7"/>
            <p:cNvSpPr>
              <a:spLocks noChangeArrowheads="1"/>
            </p:cNvSpPr>
            <p:nvPr/>
          </p:nvSpPr>
          <p:spPr bwMode="auto">
            <a:xfrm rot="10800000">
              <a:off x="5637213" y="3038475"/>
              <a:ext cx="458787" cy="147638"/>
            </a:xfrm>
            <a:prstGeom prst="rightArrow">
              <a:avLst>
                <a:gd name="adj1" fmla="val 50000"/>
                <a:gd name="adj2" fmla="val 50080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 type="triangle" w="med" len="med"/>
                </a14:hiddenLine>
              </a:ext>
            </a:extLst>
          </p:spPr>
          <p:txBody>
            <a:bodyPr lIns="92309" tIns="46154" rIns="92309" bIns="46154"/>
            <a:lstStyle/>
            <a:p>
              <a:pPr>
                <a:tabLst>
                  <a:tab pos="292100" algn="l"/>
                  <a:tab pos="571500" algn="l"/>
                </a:tabLst>
              </a:pPr>
              <a:endParaRPr lang="en-US"/>
            </a:p>
          </p:txBody>
        </p:sp>
        <p:sp>
          <p:nvSpPr>
            <p:cNvPr id="33799" name="Right Arrow 7"/>
            <p:cNvSpPr>
              <a:spLocks noChangeArrowheads="1"/>
            </p:cNvSpPr>
            <p:nvPr/>
          </p:nvSpPr>
          <p:spPr bwMode="auto">
            <a:xfrm rot="10800000">
              <a:off x="5646738" y="3208338"/>
              <a:ext cx="458787" cy="147637"/>
            </a:xfrm>
            <a:prstGeom prst="rightArrow">
              <a:avLst>
                <a:gd name="adj1" fmla="val 50000"/>
                <a:gd name="adj2" fmla="val 50080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 type="triangle" w="med" len="med"/>
                </a14:hiddenLine>
              </a:ext>
            </a:extLst>
          </p:spPr>
          <p:txBody>
            <a:bodyPr lIns="92309" tIns="46154" rIns="92309" bIns="46154"/>
            <a:lstStyle/>
            <a:p>
              <a:pPr>
                <a:tabLst>
                  <a:tab pos="292100" algn="l"/>
                  <a:tab pos="571500" algn="l"/>
                </a:tabLst>
              </a:pPr>
              <a:endParaRPr lang="en-US"/>
            </a:p>
          </p:txBody>
        </p:sp>
        <p:sp>
          <p:nvSpPr>
            <p:cNvPr id="33800" name="Right Arrow 7"/>
            <p:cNvSpPr>
              <a:spLocks noChangeArrowheads="1"/>
            </p:cNvSpPr>
            <p:nvPr/>
          </p:nvSpPr>
          <p:spPr bwMode="auto">
            <a:xfrm rot="10800000">
              <a:off x="5646738" y="3376613"/>
              <a:ext cx="458787" cy="147637"/>
            </a:xfrm>
            <a:prstGeom prst="rightArrow">
              <a:avLst>
                <a:gd name="adj1" fmla="val 50000"/>
                <a:gd name="adj2" fmla="val 50080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 type="triangle" w="med" len="med"/>
                </a14:hiddenLine>
              </a:ext>
            </a:extLst>
          </p:spPr>
          <p:txBody>
            <a:bodyPr lIns="92309" tIns="46154" rIns="92309" bIns="46154"/>
            <a:lstStyle/>
            <a:p>
              <a:pPr>
                <a:tabLst>
                  <a:tab pos="292100" algn="l"/>
                  <a:tab pos="571500" algn="l"/>
                </a:tabLst>
              </a:pPr>
              <a:endParaRPr lang="en-US"/>
            </a:p>
          </p:txBody>
        </p:sp>
        <p:sp>
          <p:nvSpPr>
            <p:cNvPr id="33801" name="Right Arrow 7"/>
            <p:cNvSpPr>
              <a:spLocks noChangeArrowheads="1"/>
            </p:cNvSpPr>
            <p:nvPr/>
          </p:nvSpPr>
          <p:spPr bwMode="auto">
            <a:xfrm rot="10800000">
              <a:off x="5648325" y="3529013"/>
              <a:ext cx="458788" cy="147637"/>
            </a:xfrm>
            <a:prstGeom prst="rightArrow">
              <a:avLst>
                <a:gd name="adj1" fmla="val 50000"/>
                <a:gd name="adj2" fmla="val 50080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 type="triangle" w="med" len="med"/>
                </a14:hiddenLine>
              </a:ext>
            </a:extLst>
          </p:spPr>
          <p:txBody>
            <a:bodyPr lIns="92309" tIns="46154" rIns="92309" bIns="46154"/>
            <a:lstStyle/>
            <a:p>
              <a:pPr>
                <a:tabLst>
                  <a:tab pos="292100" algn="l"/>
                  <a:tab pos="571500" algn="l"/>
                </a:tabLst>
              </a:pPr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336031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Messages to Remember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spcBef>
                <a:spcPts val="0"/>
              </a:spcBef>
              <a:spcAft>
                <a:spcPts val="600"/>
              </a:spcAft>
            </a:pPr>
            <a:r>
              <a:rPr lang="en-US" dirty="0">
                <a:latin typeface="Arial" charset="0"/>
              </a:rPr>
              <a:t>PROBE offers four methods to arrive at size and time estimates.</a:t>
            </a:r>
          </a:p>
          <a:p>
            <a:pPr lvl="1" eaLnBrk="1" hangingPunct="1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US" sz="1800" dirty="0">
                <a:latin typeface="Arial" charset="0"/>
              </a:rPr>
              <a:t>Method A is the most preferred choice.</a:t>
            </a:r>
          </a:p>
          <a:p>
            <a:pPr lvl="2" eaLnBrk="1" hangingPunct="1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US" sz="1800" dirty="0">
                <a:latin typeface="Arial" charset="0"/>
              </a:rPr>
              <a:t>requires a minimum of 3 data points that correlate</a:t>
            </a:r>
          </a:p>
          <a:p>
            <a:pPr lvl="2" eaLnBrk="1" hangingPunct="1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US" sz="1800" dirty="0">
                <a:latin typeface="Arial" charset="0"/>
              </a:rPr>
              <a:t>uses estimated proxy size (E) and actual A&amp;M for </a:t>
            </a:r>
            <a:r>
              <a:rPr lang="ja-JP" altLang="en-US" sz="1800" dirty="0">
                <a:latin typeface="Arial" charset="0"/>
              </a:rPr>
              <a:t>“</a:t>
            </a:r>
            <a:r>
              <a:rPr lang="en-US" sz="1800" i="1" dirty="0">
                <a:latin typeface="Arial" charset="0"/>
              </a:rPr>
              <a:t>size</a:t>
            </a:r>
            <a:r>
              <a:rPr lang="ja-JP" altLang="en-US" sz="1800" dirty="0">
                <a:latin typeface="Arial" charset="0"/>
              </a:rPr>
              <a:t>”</a:t>
            </a:r>
            <a:r>
              <a:rPr lang="en-US" sz="1800" dirty="0">
                <a:latin typeface="Arial" charset="0"/>
              </a:rPr>
              <a:t> estimation</a:t>
            </a:r>
          </a:p>
          <a:p>
            <a:pPr lvl="2" eaLnBrk="1" hangingPunct="1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US" sz="1800" dirty="0">
                <a:latin typeface="Arial" charset="0"/>
              </a:rPr>
              <a:t>uses estimated proxy size (E) and actual development time for </a:t>
            </a:r>
            <a:r>
              <a:rPr lang="ja-JP" altLang="en-US" sz="1800" dirty="0">
                <a:latin typeface="Arial" charset="0"/>
              </a:rPr>
              <a:t>“</a:t>
            </a:r>
            <a:r>
              <a:rPr lang="en-US" sz="1800" i="1" dirty="0">
                <a:latin typeface="Arial" charset="0"/>
              </a:rPr>
              <a:t>time</a:t>
            </a:r>
            <a:r>
              <a:rPr lang="ja-JP" altLang="en-US" sz="1800" dirty="0">
                <a:latin typeface="Arial" charset="0"/>
              </a:rPr>
              <a:t>”</a:t>
            </a:r>
            <a:r>
              <a:rPr lang="en-US" sz="1800" dirty="0">
                <a:latin typeface="Arial" charset="0"/>
              </a:rPr>
              <a:t> estimation</a:t>
            </a:r>
          </a:p>
          <a:p>
            <a:pPr lvl="2" eaLnBrk="1" hangingPunct="1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US" sz="1800" dirty="0">
                <a:latin typeface="Arial" charset="0"/>
              </a:rPr>
              <a:t>evaluates correlation along with regression parameters </a:t>
            </a:r>
          </a:p>
          <a:p>
            <a:pPr lvl="1" eaLnBrk="1" hangingPunct="1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US" sz="1800" dirty="0">
                <a:latin typeface="Arial" charset="0"/>
              </a:rPr>
              <a:t>Method B uses</a:t>
            </a:r>
          </a:p>
          <a:p>
            <a:pPr lvl="2" eaLnBrk="1" hangingPunct="1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US" sz="1800" dirty="0">
                <a:latin typeface="Arial" charset="0"/>
              </a:rPr>
              <a:t>requires a minimum of 3 data points that correlate</a:t>
            </a:r>
          </a:p>
          <a:p>
            <a:pPr lvl="2" eaLnBrk="1" hangingPunct="1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US" sz="1800" dirty="0">
                <a:latin typeface="Arial" charset="0"/>
              </a:rPr>
              <a:t>plan A&amp;M and actual A&amp;M for </a:t>
            </a:r>
            <a:r>
              <a:rPr lang="ja-JP" altLang="en-US" sz="1800" dirty="0">
                <a:latin typeface="Arial" charset="0"/>
              </a:rPr>
              <a:t>“</a:t>
            </a:r>
            <a:r>
              <a:rPr lang="en-US" sz="1800" i="1" dirty="0">
                <a:latin typeface="Arial" charset="0"/>
              </a:rPr>
              <a:t>size</a:t>
            </a:r>
            <a:r>
              <a:rPr lang="ja-JP" altLang="en-US" sz="1800" dirty="0">
                <a:latin typeface="Arial" charset="0"/>
              </a:rPr>
              <a:t>”</a:t>
            </a:r>
            <a:r>
              <a:rPr lang="en-US" sz="1800" dirty="0">
                <a:latin typeface="Arial" charset="0"/>
              </a:rPr>
              <a:t> estimation</a:t>
            </a:r>
          </a:p>
          <a:p>
            <a:pPr lvl="2" eaLnBrk="1" hangingPunct="1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US" sz="1800" dirty="0">
                <a:latin typeface="Arial" charset="0"/>
              </a:rPr>
              <a:t>plan A&amp;M and actual development time for </a:t>
            </a:r>
            <a:r>
              <a:rPr lang="ja-JP" altLang="en-US" sz="1800" dirty="0">
                <a:latin typeface="Arial" charset="0"/>
              </a:rPr>
              <a:t>“</a:t>
            </a:r>
            <a:r>
              <a:rPr lang="en-US" sz="1800" i="1" dirty="0">
                <a:latin typeface="Arial" charset="0"/>
              </a:rPr>
              <a:t>time</a:t>
            </a:r>
            <a:r>
              <a:rPr lang="ja-JP" altLang="en-US" sz="1800" dirty="0">
                <a:latin typeface="Arial" charset="0"/>
              </a:rPr>
              <a:t>”</a:t>
            </a:r>
            <a:r>
              <a:rPr lang="en-US" sz="1800" dirty="0">
                <a:latin typeface="Arial" charset="0"/>
              </a:rPr>
              <a:t> estimation</a:t>
            </a:r>
          </a:p>
          <a:p>
            <a:pPr lvl="2" eaLnBrk="1" hangingPunct="1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US" sz="1800" dirty="0">
                <a:latin typeface="Arial" charset="0"/>
              </a:rPr>
              <a:t>evaluates correlation along with regression parameters </a:t>
            </a:r>
          </a:p>
          <a:p>
            <a:pPr lvl="1" eaLnBrk="1" hangingPunct="1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US" sz="1800" dirty="0">
                <a:latin typeface="Arial" charset="0"/>
              </a:rPr>
              <a:t>Method C uses averaging of historical data and does not use regression.</a:t>
            </a:r>
          </a:p>
          <a:p>
            <a:pPr lvl="1" eaLnBrk="1" hangingPunct="1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US" sz="1800" dirty="0">
                <a:latin typeface="Arial" charset="0"/>
              </a:rPr>
              <a:t>Method D uses </a:t>
            </a:r>
            <a:r>
              <a:rPr lang="ja-JP" altLang="en-US" sz="1800" dirty="0">
                <a:latin typeface="Arial" charset="0"/>
              </a:rPr>
              <a:t>“</a:t>
            </a:r>
            <a:r>
              <a:rPr lang="en-US" sz="1800" dirty="0">
                <a:latin typeface="Arial" charset="0"/>
              </a:rPr>
              <a:t>engineer</a:t>
            </a:r>
            <a:r>
              <a:rPr lang="ja-JP" altLang="en-US" sz="1800" dirty="0">
                <a:latin typeface="Arial" charset="0"/>
              </a:rPr>
              <a:t>’</a:t>
            </a:r>
            <a:r>
              <a:rPr lang="en-US" sz="1800" dirty="0">
                <a:latin typeface="Arial" charset="0"/>
              </a:rPr>
              <a:t>s best guess.</a:t>
            </a:r>
            <a:r>
              <a:rPr lang="ja-JP" altLang="en-US" sz="1800" dirty="0">
                <a:latin typeface="Arial" charset="0"/>
              </a:rPr>
              <a:t>”</a:t>
            </a:r>
            <a:endParaRPr lang="en-US" sz="1800" dirty="0">
              <a:latin typeface="Arial" charset="0"/>
            </a:endParaRPr>
          </a:p>
        </p:txBody>
      </p:sp>
      <p:pic>
        <p:nvPicPr>
          <p:cNvPr id="34820" name="Picture 3" descr="\\ns01\install\Office\ClipMedia\disk2\FILES\PFILES\MSOFFICE\MEDIA\CNTCD1\ClipArt1\j0149603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1338" y="65088"/>
            <a:ext cx="923925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53168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SEI_CMU_1Line_2Colo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200400"/>
            <a:ext cx="8537575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0"/>
            <a:ext cx="4762288" cy="203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21511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>
                <a:latin typeface="Arial" charset="0"/>
              </a:rPr>
              <a:t>Using PROBE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>
                <a:latin typeface="Arial" charset="0"/>
              </a:rPr>
              <a:t>PROBE is used to make continuously improving </a:t>
            </a:r>
            <a:r>
              <a:rPr lang="en-US" i="1">
                <a:latin typeface="Arial" charset="0"/>
              </a:rPr>
              <a:t>size</a:t>
            </a:r>
            <a:r>
              <a:rPr lang="en-US">
                <a:latin typeface="Arial" charset="0"/>
              </a:rPr>
              <a:t> and </a:t>
            </a:r>
            <a:r>
              <a:rPr lang="en-US" i="1">
                <a:latin typeface="Arial" charset="0"/>
              </a:rPr>
              <a:t>time</a:t>
            </a:r>
            <a:r>
              <a:rPr lang="en-US">
                <a:latin typeface="Arial" charset="0"/>
              </a:rPr>
              <a:t> estimates by</a:t>
            </a:r>
          </a:p>
          <a:p>
            <a:pPr lvl="1"/>
            <a:r>
              <a:rPr lang="en-US">
                <a:latin typeface="Arial" charset="0"/>
              </a:rPr>
              <a:t>collecting historical data</a:t>
            </a:r>
          </a:p>
          <a:p>
            <a:pPr lvl="1"/>
            <a:r>
              <a:rPr lang="en-US">
                <a:latin typeface="Arial" charset="0"/>
              </a:rPr>
              <a:t>calculating regression parameters on historical data</a:t>
            </a:r>
          </a:p>
          <a:p>
            <a:pPr lvl="1"/>
            <a:r>
              <a:rPr lang="en-US">
                <a:latin typeface="Arial" charset="0"/>
              </a:rPr>
              <a:t>adjusting the estimates for trends</a:t>
            </a:r>
          </a:p>
          <a:p>
            <a:pPr marL="0" indent="0"/>
            <a:endParaRPr lang="en-US">
              <a:latin typeface="Arial" charset="0"/>
            </a:endParaRPr>
          </a:p>
          <a:p>
            <a:pPr marL="0" indent="0"/>
            <a:r>
              <a:rPr lang="en-US">
                <a:latin typeface="Arial" charset="0"/>
              </a:rPr>
              <a:t>PROBE methods A &amp; B are introduced this week.</a:t>
            </a:r>
          </a:p>
          <a:p>
            <a:pPr marL="0" indent="0"/>
            <a:r>
              <a:rPr lang="en-US">
                <a:latin typeface="Arial" charset="0"/>
              </a:rPr>
              <a:t>What differentiates methods A &amp; B from method C, introduced in PSP Fundamentals, is that methods A &amp; B use </a:t>
            </a:r>
            <a:r>
              <a:rPr lang="en-US" b="1" i="1">
                <a:latin typeface="Arial" charset="0"/>
              </a:rPr>
              <a:t>linear regression </a:t>
            </a:r>
            <a:r>
              <a:rPr lang="en-US">
                <a:latin typeface="Arial" charset="0"/>
              </a:rPr>
              <a:t>on your historical data to calculate the projected size and time estimates.</a:t>
            </a:r>
          </a:p>
          <a:p>
            <a:pPr marL="0" indent="0"/>
            <a:endParaRPr 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909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regression line represents the best fit (or smallest possible distance from the regression line to the data points).</a:t>
            </a:r>
          </a:p>
          <a:p>
            <a:endParaRPr lang="en-US" dirty="0" smtClean="0"/>
          </a:p>
          <a:p>
            <a:r>
              <a:rPr lang="en-US" dirty="0" smtClean="0"/>
              <a:t>When we have only 2 data points, the regression line goes right through them for a perfect fit, but it is not meaningful.</a:t>
            </a:r>
          </a:p>
          <a:p>
            <a:endParaRPr lang="en-US" dirty="0" smtClean="0"/>
          </a:p>
          <a:p>
            <a:r>
              <a:rPr lang="en-US" dirty="0" smtClean="0"/>
              <a:t>For the regression line to act as the predictor, we need more data points (at least 3).</a:t>
            </a:r>
            <a:endParaRPr lang="en-US" dirty="0"/>
          </a:p>
        </p:txBody>
      </p:sp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Minimum Data for Using Regression</a:t>
            </a:r>
            <a:endParaRPr lang="en-US"/>
          </a:p>
        </p:txBody>
      </p:sp>
      <p:pic>
        <p:nvPicPr>
          <p:cNvPr id="7" name="Picture 5" descr="RegressionLine1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438" y="1123950"/>
            <a:ext cx="2282256" cy="2320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 descr="RegressionLine2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064" y="3597275"/>
            <a:ext cx="2419688" cy="246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6443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>
                <a:latin typeface="Arial" charset="0"/>
              </a:rPr>
              <a:t>Correlation						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1200"/>
              </a:spcBef>
              <a:spcAft>
                <a:spcPct val="0"/>
              </a:spcAft>
            </a:pPr>
            <a:r>
              <a:rPr lang="en-US" sz="2000">
                <a:latin typeface="Arial" charset="0"/>
              </a:rPr>
              <a:t>Correlation (</a:t>
            </a:r>
            <a:r>
              <a:rPr lang="en-US" sz="2000" b="1">
                <a:latin typeface="Arial" charset="0"/>
              </a:rPr>
              <a:t>r</a:t>
            </a:r>
            <a:r>
              <a:rPr lang="en-US" sz="2000">
                <a:latin typeface="Arial" charset="0"/>
              </a:rPr>
              <a:t>) (a.k.a. Correlation Coefficient): Degree to which two sets of data are linearly related.</a:t>
            </a:r>
          </a:p>
          <a:p>
            <a:pPr marL="0" indent="0">
              <a:spcBef>
                <a:spcPts val="1200"/>
              </a:spcBef>
              <a:spcAft>
                <a:spcPct val="0"/>
              </a:spcAft>
            </a:pPr>
            <a:endParaRPr lang="en-US" sz="1200">
              <a:latin typeface="Arial" charset="0"/>
            </a:endParaRPr>
          </a:p>
          <a:p>
            <a:pPr marL="0" indent="0">
              <a:spcBef>
                <a:spcPts val="1200"/>
              </a:spcBef>
              <a:spcAft>
                <a:spcPct val="0"/>
              </a:spcAft>
            </a:pPr>
            <a:endParaRPr lang="en-US" sz="2000">
              <a:latin typeface="Arial" charset="0"/>
            </a:endParaRPr>
          </a:p>
          <a:p>
            <a:pPr marL="0" indent="0">
              <a:spcBef>
                <a:spcPts val="1200"/>
              </a:spcBef>
              <a:spcAft>
                <a:spcPct val="0"/>
              </a:spcAft>
            </a:pPr>
            <a:endParaRPr lang="en-US" sz="2000">
              <a:latin typeface="Arial" charset="0"/>
            </a:endParaRPr>
          </a:p>
          <a:p>
            <a:pPr marL="0" indent="0">
              <a:spcBef>
                <a:spcPts val="1200"/>
              </a:spcBef>
              <a:spcAft>
                <a:spcPct val="0"/>
              </a:spcAft>
            </a:pPr>
            <a:endParaRPr lang="en-US" sz="2000">
              <a:latin typeface="Arial" charset="0"/>
            </a:endParaRPr>
          </a:p>
          <a:p>
            <a:pPr marL="0" indent="0">
              <a:spcBef>
                <a:spcPts val="1200"/>
              </a:spcBef>
              <a:spcAft>
                <a:spcPct val="0"/>
              </a:spcAft>
            </a:pPr>
            <a:endParaRPr lang="en-US" sz="2000">
              <a:latin typeface="Arial" charset="0"/>
            </a:endParaRPr>
          </a:p>
          <a:p>
            <a:pPr marL="0" indent="0">
              <a:spcBef>
                <a:spcPts val="1200"/>
              </a:spcBef>
              <a:spcAft>
                <a:spcPct val="0"/>
              </a:spcAft>
            </a:pPr>
            <a:endParaRPr lang="en-US" sz="2000">
              <a:latin typeface="Arial" charset="0"/>
            </a:endParaRPr>
          </a:p>
          <a:p>
            <a:pPr marL="0" indent="0">
              <a:spcBef>
                <a:spcPts val="1200"/>
              </a:spcBef>
              <a:spcAft>
                <a:spcPct val="0"/>
              </a:spcAft>
            </a:pPr>
            <a:r>
              <a:rPr lang="en-US" sz="2000">
                <a:latin typeface="Arial" charset="0"/>
              </a:rPr>
              <a:t>Correlation squared (</a:t>
            </a:r>
            <a:r>
              <a:rPr lang="en-US" sz="2000" b="1">
                <a:latin typeface="Arial" charset="0"/>
              </a:rPr>
              <a:t>r</a:t>
            </a:r>
            <a:r>
              <a:rPr lang="en-US" sz="2000" b="1" baseline="30000">
                <a:latin typeface="Arial" charset="0"/>
              </a:rPr>
              <a:t>2</a:t>
            </a:r>
            <a:r>
              <a:rPr lang="en-US" sz="2000">
                <a:latin typeface="Arial" charset="0"/>
              </a:rPr>
              <a:t>): Descriptive measure between zero and one, indicating how good one term is at predicting another.</a:t>
            </a:r>
          </a:p>
          <a:p>
            <a:pPr marL="0" indent="0">
              <a:spcBef>
                <a:spcPts val="1200"/>
              </a:spcBef>
              <a:spcAft>
                <a:spcPct val="0"/>
              </a:spcAft>
            </a:pPr>
            <a:r>
              <a:rPr lang="en-US" sz="2000">
                <a:latin typeface="Arial" charset="0"/>
              </a:rPr>
              <a:t>An </a:t>
            </a:r>
            <a:r>
              <a:rPr lang="en-US" sz="2000" b="1">
                <a:latin typeface="Arial" charset="0"/>
              </a:rPr>
              <a:t>r</a:t>
            </a:r>
            <a:r>
              <a:rPr lang="en-US" sz="2000" b="1" baseline="30000">
                <a:latin typeface="Arial" charset="0"/>
              </a:rPr>
              <a:t>2</a:t>
            </a:r>
            <a:r>
              <a:rPr lang="en-US" sz="2000">
                <a:latin typeface="Arial" charset="0"/>
              </a:rPr>
              <a:t> of 1 is considered a perfect fit.</a:t>
            </a:r>
            <a:r>
              <a:rPr lang="en-US">
                <a:latin typeface="Arial" charset="0"/>
              </a:rPr>
              <a:t> </a:t>
            </a:r>
          </a:p>
          <a:p>
            <a:pPr marL="0" indent="0">
              <a:spcBef>
                <a:spcPts val="1200"/>
              </a:spcBef>
            </a:pPr>
            <a:r>
              <a:rPr lang="en-US" sz="2000">
                <a:latin typeface="Arial" charset="0"/>
              </a:rPr>
              <a:t>To use methods A &amp; B, an </a:t>
            </a:r>
            <a:r>
              <a:rPr lang="en-US" sz="2000" b="1">
                <a:latin typeface="Arial" charset="0"/>
              </a:rPr>
              <a:t>r</a:t>
            </a:r>
            <a:r>
              <a:rPr lang="en-US" sz="2000" b="1" baseline="30000">
                <a:latin typeface="Arial" charset="0"/>
              </a:rPr>
              <a:t>2</a:t>
            </a:r>
            <a:r>
              <a:rPr lang="en-US" sz="2000">
                <a:latin typeface="Arial" charset="0"/>
              </a:rPr>
              <a:t> of 0.5 or higher is required.</a:t>
            </a:r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3320589060"/>
              </p:ext>
            </p:extLst>
          </p:nvPr>
        </p:nvGraphicFramePr>
        <p:xfrm>
          <a:off x="757224" y="1822848"/>
          <a:ext cx="3003191" cy="23404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15012633"/>
              </p:ext>
            </p:extLst>
          </p:nvPr>
        </p:nvGraphicFramePr>
        <p:xfrm>
          <a:off x="4506019" y="1833009"/>
          <a:ext cx="3051898" cy="23198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174" name="TextBox 6"/>
          <p:cNvSpPr txBox="1">
            <a:spLocks noChangeArrowheads="1"/>
          </p:cNvSpPr>
          <p:nvPr/>
        </p:nvSpPr>
        <p:spPr bwMode="auto">
          <a:xfrm>
            <a:off x="4635500" y="4090988"/>
            <a:ext cx="312578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b="1"/>
              <a:t>Negative Relationship (r = -1)</a:t>
            </a:r>
          </a:p>
        </p:txBody>
      </p:sp>
      <p:sp>
        <p:nvSpPr>
          <p:cNvPr id="7175" name="TextBox 7"/>
          <p:cNvSpPr txBox="1">
            <a:spLocks noChangeArrowheads="1"/>
          </p:cNvSpPr>
          <p:nvPr/>
        </p:nvSpPr>
        <p:spPr bwMode="auto">
          <a:xfrm>
            <a:off x="828675" y="4062413"/>
            <a:ext cx="3124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b="1" dirty="0"/>
              <a:t>Positive Relationship (r = +1)</a:t>
            </a:r>
          </a:p>
        </p:txBody>
      </p:sp>
    </p:spTree>
    <p:extLst>
      <p:ext uri="{BB962C8B-B14F-4D97-AF65-F5344CB8AC3E}">
        <p14:creationId xmlns:p14="http://schemas.microsoft.com/office/powerpoint/2010/main" val="3723895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Correlation &amp; Significance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1200"/>
              </a:spcBef>
              <a:spcAft>
                <a:spcPct val="0"/>
              </a:spcAft>
            </a:pPr>
            <a:r>
              <a:rPr lang="en-US" sz="2000">
                <a:latin typeface="Arial" charset="0"/>
              </a:rPr>
              <a:t>Significance is a measure that indicates the probability that the correlation occurred by chance.</a:t>
            </a:r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3565882955"/>
              </p:ext>
            </p:extLst>
          </p:nvPr>
        </p:nvGraphicFramePr>
        <p:xfrm>
          <a:off x="195529" y="4260766"/>
          <a:ext cx="3939909" cy="22798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1774404588"/>
              </p:ext>
            </p:extLst>
          </p:nvPr>
        </p:nvGraphicFramePr>
        <p:xfrm>
          <a:off x="195529" y="2110543"/>
          <a:ext cx="3869211" cy="21559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198" name="TextBox 5"/>
          <p:cNvSpPr txBox="1">
            <a:spLocks noChangeArrowheads="1"/>
          </p:cNvSpPr>
          <p:nvPr/>
        </p:nvSpPr>
        <p:spPr bwMode="auto">
          <a:xfrm>
            <a:off x="4414837" y="2147888"/>
            <a:ext cx="4297363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2000" dirty="0"/>
              <a:t>When the number of items in the data set grows, correlation tends to be reliable. When this is the case, pay attention to correlation</a:t>
            </a:r>
            <a:r>
              <a:rPr lang="en-US" sz="2000" dirty="0" smtClean="0"/>
              <a:t>.</a:t>
            </a:r>
          </a:p>
          <a:p>
            <a:pPr algn="l" eaLnBrk="1" hangingPunct="1"/>
            <a:endParaRPr lang="en-US" sz="2000" dirty="0"/>
          </a:p>
          <a:p>
            <a:pPr eaLnBrk="1" hangingPunct="1"/>
            <a:endParaRPr lang="en-US" sz="2000" dirty="0"/>
          </a:p>
          <a:p>
            <a:pPr algn="l" eaLnBrk="1" hangingPunct="1"/>
            <a:endParaRPr lang="en-US" sz="2000" dirty="0"/>
          </a:p>
          <a:p>
            <a:pPr algn="l" eaLnBrk="1" hangingPunct="1"/>
            <a:r>
              <a:rPr lang="en-US" sz="2000" dirty="0"/>
              <a:t>When the number of data points is small, pay attention to significance.</a:t>
            </a:r>
          </a:p>
        </p:txBody>
      </p:sp>
    </p:spTree>
    <p:extLst>
      <p:ext uri="{BB962C8B-B14F-4D97-AF65-F5344CB8AC3E}">
        <p14:creationId xmlns:p14="http://schemas.microsoft.com/office/powerpoint/2010/main" val="2756761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38500" y="1076898"/>
            <a:ext cx="5486399" cy="5273102"/>
          </a:xfrm>
        </p:spPr>
        <p:txBody>
          <a:bodyPr>
            <a:normAutofit/>
          </a:bodyPr>
          <a:lstStyle/>
          <a:p>
            <a:pPr>
              <a:spcBef>
                <a:spcPct val="0"/>
              </a:spcBef>
              <a:buSzPct val="70000"/>
            </a:pPr>
            <a:r>
              <a:rPr lang="en-US" sz="1900" dirty="0"/>
              <a:t>In </a:t>
            </a:r>
            <a:r>
              <a:rPr lang="en-US" sz="1900" b="1" dirty="0"/>
              <a:t>PROBE</a:t>
            </a:r>
            <a:r>
              <a:rPr lang="en-US" sz="1900" dirty="0"/>
              <a:t> </a:t>
            </a:r>
            <a:r>
              <a:rPr lang="ja-JP" altLang="en-US" sz="1900" dirty="0"/>
              <a:t>“</a:t>
            </a:r>
            <a:r>
              <a:rPr lang="en-US" sz="1900" b="1" dirty="0"/>
              <a:t>y = mx + b</a:t>
            </a:r>
            <a:r>
              <a:rPr lang="ja-JP" altLang="en-US" sz="1900" dirty="0"/>
              <a:t>”</a:t>
            </a:r>
            <a:r>
              <a:rPr lang="en-US" sz="1900" dirty="0"/>
              <a:t> equates to:</a:t>
            </a:r>
          </a:p>
          <a:p>
            <a:pPr>
              <a:spcBef>
                <a:spcPct val="0"/>
              </a:spcBef>
              <a:buSzPct val="70000"/>
            </a:pPr>
            <a:r>
              <a:rPr lang="en-US" sz="1900" b="1" dirty="0"/>
              <a:t>   y</a:t>
            </a:r>
            <a:r>
              <a:rPr lang="en-US" sz="1900" dirty="0"/>
              <a:t> (adjusted estimate) = </a:t>
            </a:r>
            <a:r>
              <a:rPr lang="en-US" sz="1900" b="1" dirty="0"/>
              <a:t>b</a:t>
            </a:r>
            <a:r>
              <a:rPr lang="en-US" sz="1900" dirty="0"/>
              <a:t> (</a:t>
            </a:r>
            <a:r>
              <a:rPr lang="en-US" sz="2000" dirty="0">
                <a:latin typeface="Symbol" charset="0"/>
              </a:rPr>
              <a:t>b</a:t>
            </a:r>
            <a:r>
              <a:rPr lang="en-US" sz="2000" baseline="-25000" dirty="0"/>
              <a:t>0</a:t>
            </a:r>
            <a:r>
              <a:rPr lang="en-US" sz="2000" dirty="0"/>
              <a:t>)</a:t>
            </a:r>
            <a:r>
              <a:rPr lang="en-US" sz="2000" b="1" dirty="0"/>
              <a:t> + m </a:t>
            </a:r>
            <a:r>
              <a:rPr lang="en-US" sz="2000" dirty="0"/>
              <a:t>(</a:t>
            </a:r>
            <a:r>
              <a:rPr lang="en-US" sz="2000" dirty="0">
                <a:latin typeface="Symbol" charset="0"/>
              </a:rPr>
              <a:t>b</a:t>
            </a:r>
            <a:r>
              <a:rPr lang="en-US" sz="2000" baseline="-25000" dirty="0"/>
              <a:t>1</a:t>
            </a:r>
            <a:r>
              <a:rPr lang="en-US" sz="2000" dirty="0"/>
              <a:t>)</a:t>
            </a:r>
            <a:r>
              <a:rPr lang="en-US" sz="2000" b="1" dirty="0"/>
              <a:t> * x </a:t>
            </a:r>
            <a:r>
              <a:rPr lang="en-US" sz="2000" dirty="0"/>
              <a:t>(estimated proxy size</a:t>
            </a:r>
            <a:r>
              <a:rPr lang="en-US" sz="2000" dirty="0" smtClean="0"/>
              <a:t>)</a:t>
            </a:r>
          </a:p>
          <a:p>
            <a:pPr>
              <a:spcBef>
                <a:spcPct val="0"/>
              </a:spcBef>
              <a:buSzPct val="70000"/>
            </a:pPr>
            <a:endParaRPr lang="en-US" sz="2000" dirty="0" smtClean="0"/>
          </a:p>
          <a:p>
            <a:pPr>
              <a:spcBef>
                <a:spcPct val="0"/>
              </a:spcBef>
              <a:buSzPct val="70000"/>
            </a:pPr>
            <a:r>
              <a:rPr lang="en-US" sz="2000" b="1" u="sng" dirty="0"/>
              <a:t>P</a:t>
            </a:r>
            <a:r>
              <a:rPr lang="en-US" sz="2000" b="1" dirty="0"/>
              <a:t>rojected  Added and Modified Size = </a:t>
            </a:r>
            <a:r>
              <a:rPr lang="en-US" sz="2000" b="1" dirty="0">
                <a:latin typeface="Symbol" charset="0"/>
              </a:rPr>
              <a:t>b</a:t>
            </a:r>
            <a:r>
              <a:rPr lang="en-US" sz="2000" b="1" baseline="-25000" dirty="0"/>
              <a:t>0</a:t>
            </a:r>
            <a:r>
              <a:rPr lang="en-US" sz="2000" b="1" dirty="0"/>
              <a:t> + </a:t>
            </a:r>
            <a:r>
              <a:rPr lang="en-US" sz="2000" b="1" dirty="0">
                <a:latin typeface="Symbol" charset="0"/>
              </a:rPr>
              <a:t>b</a:t>
            </a:r>
            <a:r>
              <a:rPr lang="en-US" sz="2000" b="1" baseline="-25000" dirty="0"/>
              <a:t>1</a:t>
            </a:r>
            <a:r>
              <a:rPr lang="en-US" sz="2000" b="1" dirty="0"/>
              <a:t> * estimated proxy size</a:t>
            </a:r>
          </a:p>
          <a:p>
            <a:pPr>
              <a:spcBef>
                <a:spcPct val="0"/>
              </a:spcBef>
              <a:buSzPct val="70000"/>
            </a:pPr>
            <a:r>
              <a:rPr lang="en-US" sz="2000" b="1" dirty="0">
                <a:latin typeface="Symbol" charset="0"/>
              </a:rPr>
              <a:t>b</a:t>
            </a:r>
            <a:r>
              <a:rPr lang="en-US" sz="2000" b="1" baseline="-25000" dirty="0"/>
              <a:t>0</a:t>
            </a:r>
            <a:r>
              <a:rPr lang="en-US" sz="2000" dirty="0"/>
              <a:t> is a constant bias in the size, e.g., overhead LOC and/or constant estimating bias</a:t>
            </a:r>
          </a:p>
          <a:p>
            <a:pPr>
              <a:spcBef>
                <a:spcPct val="0"/>
              </a:spcBef>
              <a:buSzPct val="70000"/>
            </a:pPr>
            <a:r>
              <a:rPr lang="en-US" sz="2000" b="1" dirty="0">
                <a:latin typeface="Symbol" charset="0"/>
              </a:rPr>
              <a:t>b</a:t>
            </a:r>
            <a:r>
              <a:rPr lang="en-US" sz="2000" b="1" baseline="-25000" dirty="0"/>
              <a:t>1</a:t>
            </a:r>
            <a:r>
              <a:rPr lang="en-US" sz="2000" dirty="0"/>
              <a:t> is the factor for the ratio of under-estimates and over-estimates</a:t>
            </a:r>
          </a:p>
          <a:p>
            <a:pPr>
              <a:spcBef>
                <a:spcPts val="600"/>
              </a:spcBef>
              <a:buSzPct val="70000"/>
            </a:pPr>
            <a:endParaRPr lang="en-US" sz="1000" b="1" dirty="0"/>
          </a:p>
          <a:p>
            <a:pPr>
              <a:spcBef>
                <a:spcPct val="0"/>
              </a:spcBef>
              <a:buSzPct val="70000"/>
            </a:pPr>
            <a:r>
              <a:rPr lang="en-US" sz="2000" b="1" dirty="0"/>
              <a:t>Estimated Development Time = </a:t>
            </a:r>
            <a:r>
              <a:rPr lang="en-US" sz="2000" b="1" dirty="0">
                <a:latin typeface="Symbol" charset="0"/>
              </a:rPr>
              <a:t>b</a:t>
            </a:r>
            <a:r>
              <a:rPr lang="en-US" sz="2000" b="1" baseline="-25000" dirty="0"/>
              <a:t>0</a:t>
            </a:r>
            <a:r>
              <a:rPr lang="en-US" sz="2000" b="1" dirty="0"/>
              <a:t> + </a:t>
            </a:r>
            <a:r>
              <a:rPr lang="en-US" sz="2000" b="1" dirty="0">
                <a:latin typeface="Symbol" charset="0"/>
              </a:rPr>
              <a:t>b</a:t>
            </a:r>
            <a:r>
              <a:rPr lang="en-US" sz="2000" b="1" baseline="-25000" dirty="0"/>
              <a:t>1</a:t>
            </a:r>
            <a:r>
              <a:rPr lang="en-US" sz="2000" b="1" dirty="0"/>
              <a:t> * estimated proxy size</a:t>
            </a:r>
          </a:p>
          <a:p>
            <a:pPr>
              <a:spcBef>
                <a:spcPct val="0"/>
              </a:spcBef>
              <a:buSzPct val="70000"/>
            </a:pPr>
            <a:r>
              <a:rPr lang="en-US" sz="2000" b="1" dirty="0">
                <a:latin typeface="Symbol" charset="0"/>
              </a:rPr>
              <a:t>b</a:t>
            </a:r>
            <a:r>
              <a:rPr lang="en-US" sz="2000" b="1" baseline="-25000" dirty="0"/>
              <a:t>0</a:t>
            </a:r>
            <a:r>
              <a:rPr lang="en-US" sz="2000" dirty="0"/>
              <a:t> is a constant bias in the estimated time, e.g., overhead time and/or constant estimating bias</a:t>
            </a:r>
          </a:p>
          <a:p>
            <a:pPr>
              <a:spcBef>
                <a:spcPct val="0"/>
              </a:spcBef>
              <a:buSzPct val="70000"/>
            </a:pPr>
            <a:r>
              <a:rPr lang="en-US" sz="2000" b="1" dirty="0">
                <a:latin typeface="Symbol" charset="0"/>
              </a:rPr>
              <a:t>b</a:t>
            </a:r>
            <a:r>
              <a:rPr lang="en-US" sz="2000" b="1" baseline="-25000" dirty="0"/>
              <a:t>1</a:t>
            </a:r>
            <a:r>
              <a:rPr lang="en-US" sz="2000" dirty="0"/>
              <a:t> is the average additional time to develop one line of </a:t>
            </a:r>
            <a:r>
              <a:rPr lang="en-US" sz="2000" dirty="0" smtClean="0"/>
              <a:t>code</a:t>
            </a:r>
            <a:endParaRPr lang="en-US" sz="2000" dirty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>
                <a:latin typeface="Arial" charset="0"/>
              </a:rPr>
              <a:t>Adjusting Estimates with Linear Regression </a:t>
            </a:r>
          </a:p>
        </p:txBody>
      </p:sp>
      <p:sp>
        <p:nvSpPr>
          <p:cNvPr id="14" name="Rectangle 4"/>
          <p:cNvSpPr txBox="1">
            <a:spLocks noChangeArrowheads="1"/>
          </p:cNvSpPr>
          <p:nvPr/>
        </p:nvSpPr>
        <p:spPr bwMode="gray">
          <a:xfrm>
            <a:off x="382588" y="2970212"/>
            <a:ext cx="2703512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l">
              <a:spcBef>
                <a:spcPts val="1200"/>
              </a:spcBef>
              <a:spcAft>
                <a:spcPts val="0"/>
              </a:spcAft>
              <a:buSzPct val="70000"/>
              <a:defRPr/>
            </a:pPr>
            <a:r>
              <a:rPr lang="en-US" b="1" kern="0" dirty="0">
                <a:latin typeface="+mn-lt"/>
                <a:ea typeface="+mn-ea"/>
                <a:cs typeface="+mn-cs"/>
              </a:rPr>
              <a:t>PROBE</a:t>
            </a:r>
            <a:r>
              <a:rPr lang="en-US" kern="0" dirty="0">
                <a:latin typeface="+mn-lt"/>
                <a:ea typeface="+mn-ea"/>
                <a:cs typeface="+mn-cs"/>
              </a:rPr>
              <a:t> methods A &amp; B  calculate the trend line with linear regression:</a:t>
            </a: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3175732501"/>
              </p:ext>
            </p:extLst>
          </p:nvPr>
        </p:nvGraphicFramePr>
        <p:xfrm>
          <a:off x="0" y="1123949"/>
          <a:ext cx="3185586" cy="19113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940620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RegressionLine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38" y="1073151"/>
            <a:ext cx="4196229" cy="434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>
                <a:latin typeface="Arial" charset="0"/>
              </a:rPr>
              <a:t>What Do Negative </a:t>
            </a:r>
            <a:r>
              <a:rPr lang="en-US">
                <a:latin typeface="Symbol" charset="0"/>
              </a:rPr>
              <a:t>b</a:t>
            </a:r>
            <a:r>
              <a:rPr lang="en-US" baseline="-25000">
                <a:latin typeface="Arial" charset="0"/>
              </a:rPr>
              <a:t>0</a:t>
            </a:r>
            <a:r>
              <a:rPr lang="en-US">
                <a:latin typeface="Arial" charset="0"/>
              </a:rPr>
              <a:t> and </a:t>
            </a:r>
            <a:r>
              <a:rPr lang="en-US">
                <a:latin typeface="Symbol" charset="0"/>
              </a:rPr>
              <a:t>b</a:t>
            </a:r>
            <a:r>
              <a:rPr lang="en-US" baseline="-25000">
                <a:latin typeface="Arial" charset="0"/>
              </a:rPr>
              <a:t>1</a:t>
            </a:r>
            <a:r>
              <a:rPr lang="en-US">
                <a:latin typeface="Arial" charset="0"/>
              </a:rPr>
              <a:t> Mean?</a:t>
            </a:r>
            <a:r>
              <a:rPr lang="en-US" baseline="-25000">
                <a:latin typeface="Arial" charset="0"/>
              </a:rPr>
              <a:t>  </a:t>
            </a:r>
            <a:endParaRPr lang="en-US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659216" y="1076898"/>
            <a:ext cx="4065683" cy="5146102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1200"/>
              </a:spcBef>
              <a:spcAft>
                <a:spcPct val="0"/>
              </a:spcAft>
            </a:pPr>
            <a:r>
              <a:rPr lang="en-US" dirty="0">
                <a:latin typeface="Arial" charset="0"/>
              </a:rPr>
              <a:t>The y-intercept (</a:t>
            </a:r>
            <a:r>
              <a:rPr lang="en-US" dirty="0">
                <a:latin typeface="Symbol" charset="0"/>
              </a:rPr>
              <a:t>b</a:t>
            </a:r>
            <a:r>
              <a:rPr lang="en-US" baseline="-25000" dirty="0">
                <a:latin typeface="Arial" charset="0"/>
              </a:rPr>
              <a:t>0</a:t>
            </a:r>
            <a:r>
              <a:rPr lang="en-US" dirty="0">
                <a:latin typeface="Arial" charset="0"/>
              </a:rPr>
              <a:t>) represents overhead and constant estimating bias.</a:t>
            </a:r>
          </a:p>
          <a:p>
            <a:pPr>
              <a:spcBef>
                <a:spcPts val="1200"/>
              </a:spcBef>
              <a:spcAft>
                <a:spcPct val="0"/>
              </a:spcAft>
            </a:pPr>
            <a:r>
              <a:rPr lang="en-US" dirty="0">
                <a:latin typeface="Arial" charset="0"/>
              </a:rPr>
              <a:t>While overhead can only be positive, constant estimating bias can be negative due to a strong bias towards over-estimating. </a:t>
            </a:r>
          </a:p>
          <a:p>
            <a:pPr>
              <a:spcBef>
                <a:spcPts val="1200"/>
              </a:spcBef>
              <a:spcAft>
                <a:spcPct val="0"/>
              </a:spcAft>
            </a:pPr>
            <a:r>
              <a:rPr lang="en-US" b="1" dirty="0">
                <a:latin typeface="Arial" charset="0"/>
              </a:rPr>
              <a:t>Only small, relative to the final estimate, negative values of </a:t>
            </a:r>
            <a:r>
              <a:rPr lang="en-US" b="1" dirty="0">
                <a:latin typeface="Symbol" charset="0"/>
              </a:rPr>
              <a:t>b</a:t>
            </a:r>
            <a:r>
              <a:rPr lang="en-US" b="1" baseline="-25000" dirty="0">
                <a:latin typeface="Arial" charset="0"/>
              </a:rPr>
              <a:t>0</a:t>
            </a:r>
            <a:r>
              <a:rPr lang="en-US" b="1" dirty="0">
                <a:latin typeface="Arial" charset="0"/>
              </a:rPr>
              <a:t> are acceptable</a:t>
            </a:r>
            <a:r>
              <a:rPr lang="en-US" dirty="0" smtClean="0">
                <a:latin typeface="Arial" charset="0"/>
              </a:rPr>
              <a:t>.</a:t>
            </a:r>
            <a:endParaRPr lang="en-US" dirty="0">
              <a:latin typeface="Arial" charset="0"/>
            </a:endParaRPr>
          </a:p>
          <a:p>
            <a:pPr>
              <a:spcBef>
                <a:spcPts val="1200"/>
              </a:spcBef>
              <a:spcAft>
                <a:spcPct val="0"/>
              </a:spcAft>
            </a:pPr>
            <a:r>
              <a:rPr lang="en-US" dirty="0">
                <a:latin typeface="Arial" charset="0"/>
              </a:rPr>
              <a:t>Negative slope (</a:t>
            </a:r>
            <a:r>
              <a:rPr lang="en-US" dirty="0">
                <a:latin typeface="Symbol" charset="0"/>
              </a:rPr>
              <a:t>b</a:t>
            </a:r>
            <a:r>
              <a:rPr lang="en-US" baseline="-25000" dirty="0">
                <a:latin typeface="Arial" charset="0"/>
              </a:rPr>
              <a:t>1</a:t>
            </a:r>
            <a:r>
              <a:rPr lang="en-US" dirty="0">
                <a:latin typeface="Arial" charset="0"/>
              </a:rPr>
              <a:t>) means that as the proxy size estimate increases, the size and/or effort decreases! This should not be true, thus </a:t>
            </a:r>
            <a:r>
              <a:rPr lang="en-US" b="1" dirty="0">
                <a:latin typeface="Arial" charset="0"/>
              </a:rPr>
              <a:t>negative values for </a:t>
            </a:r>
            <a:r>
              <a:rPr lang="en-US" b="1" dirty="0">
                <a:latin typeface="Symbol" charset="0"/>
              </a:rPr>
              <a:t>b</a:t>
            </a:r>
            <a:r>
              <a:rPr lang="en-US" b="1" baseline="-25000" dirty="0">
                <a:latin typeface="Arial" charset="0"/>
              </a:rPr>
              <a:t>1</a:t>
            </a:r>
            <a:r>
              <a:rPr lang="en-US" b="1" dirty="0">
                <a:latin typeface="Arial" charset="0"/>
              </a:rPr>
              <a:t> are not acceptable</a:t>
            </a:r>
            <a:r>
              <a:rPr lang="en-US" dirty="0">
                <a:latin typeface="Arial" charset="0"/>
              </a:rPr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9641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SP Template">
  <a:themeElements>
    <a:clrScheme name="Paul_palette">
      <a:dk1>
        <a:sysClr val="windowText" lastClr="000000"/>
      </a:dk1>
      <a:lt1>
        <a:sysClr val="window" lastClr="FFFFFF"/>
      </a:lt1>
      <a:dk2>
        <a:srgbClr val="005695"/>
      </a:dk2>
      <a:lt2>
        <a:srgbClr val="8D9BA9"/>
      </a:lt2>
      <a:accent1>
        <a:srgbClr val="005694"/>
      </a:accent1>
      <a:accent2>
        <a:srgbClr val="FCAC12"/>
      </a:accent2>
      <a:accent3>
        <a:srgbClr val="43AE38"/>
      </a:accent3>
      <a:accent4>
        <a:srgbClr val="FF6E00"/>
      </a:accent4>
      <a:accent5>
        <a:srgbClr val="6C137D"/>
      </a:accent5>
      <a:accent6>
        <a:srgbClr val="E1041B"/>
      </a:accent6>
      <a:hlink>
        <a:srgbClr val="0A50E1"/>
      </a:hlink>
      <a:folHlink>
        <a:srgbClr val="6EB2E6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.potx" id="{D804D264-0CB6-4E7C-B6E5-01534E2BC259}" vid="{C4204A5E-E926-4231-BBC2-AE614BB4B9E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336699"/>
    </a:hlink>
    <a:folHlink>
      <a:srgbClr val="99CC00"/>
    </a:folHlink>
  </a:clrScheme>
  <a:fontScheme name="2003-courseware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336699"/>
    </a:hlink>
    <a:folHlink>
      <a:srgbClr val="99CC00"/>
    </a:folHlink>
  </a:clrScheme>
  <a:fontScheme name="2003-courseware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336699"/>
    </a:hlink>
    <a:folHlink>
      <a:srgbClr val="99CC00"/>
    </a:folHlink>
  </a:clrScheme>
  <a:fontScheme name="2003-courseware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336699"/>
    </a:hlink>
    <a:folHlink>
      <a:srgbClr val="99CC00"/>
    </a:folHlink>
  </a:clrScheme>
  <a:fontScheme name="2003-courseware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336699"/>
    </a:hlink>
    <a:folHlink>
      <a:srgbClr val="99CC00"/>
    </a:folHlink>
  </a:clrScheme>
  <a:fontScheme name="2003-courseware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280</TotalTime>
  <Words>3819</Words>
  <Application>Microsoft Office PowerPoint</Application>
  <PresentationFormat>On-screen Show (4:3)</PresentationFormat>
  <Paragraphs>341</Paragraphs>
  <Slides>34</Slides>
  <Notes>33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2" baseType="lpstr">
      <vt:lpstr>MS PGothic</vt:lpstr>
      <vt:lpstr>Arial</vt:lpstr>
      <vt:lpstr>Calibri</vt:lpstr>
      <vt:lpstr>Symbol</vt:lpstr>
      <vt:lpstr>Times</vt:lpstr>
      <vt:lpstr>Times New Roman</vt:lpstr>
      <vt:lpstr>Wingdings</vt:lpstr>
      <vt:lpstr>PSP Template</vt:lpstr>
      <vt:lpstr>PSP Advanced Tutorial: PROBE Methods A &amp; B with the Student Workbook</vt:lpstr>
      <vt:lpstr>PowerPoint Presentation</vt:lpstr>
      <vt:lpstr>Lecture Topics</vt:lpstr>
      <vt:lpstr>Using PROBE</vt:lpstr>
      <vt:lpstr>Minimum Data for Using Regression</vt:lpstr>
      <vt:lpstr>Correlation      </vt:lpstr>
      <vt:lpstr>Correlation &amp; Significance</vt:lpstr>
      <vt:lpstr>Adjusting Estimates with Linear Regression </vt:lpstr>
      <vt:lpstr>What Do Negative b0 and b1 Mean?  </vt:lpstr>
      <vt:lpstr>PROBE Methods A &amp; B Overview</vt:lpstr>
      <vt:lpstr>Rules for Size Method Selection</vt:lpstr>
      <vt:lpstr>Rules for Time Method Selection</vt:lpstr>
      <vt:lpstr>Where Do the Size Guidelines Come From?</vt:lpstr>
      <vt:lpstr>Where Do the Time Guidelines Come From? - 1</vt:lpstr>
      <vt:lpstr>Where Do the Time Guidelines Come From? - 2</vt:lpstr>
      <vt:lpstr>Follow Along …</vt:lpstr>
      <vt:lpstr>Historical Data - PROBE Calculation Worksheet</vt:lpstr>
      <vt:lpstr>PSP Size Estimating Template</vt:lpstr>
      <vt:lpstr>PROBE Method A</vt:lpstr>
      <vt:lpstr>PROBE Method A Size &amp; Time Charts</vt:lpstr>
      <vt:lpstr>PROBE Method A - Outlier</vt:lpstr>
      <vt:lpstr>PROBE Method A Size Charts with(out) Outlier</vt:lpstr>
      <vt:lpstr>PROBE Method A Selection Criteria for Size - 1</vt:lpstr>
      <vt:lpstr>PROBE Method A Selection Criteria for Size - 2</vt:lpstr>
      <vt:lpstr>PROBE Method A Selection Criteria for Size - 3</vt:lpstr>
      <vt:lpstr>PROBE Method A Selection Criteria for Time - 1</vt:lpstr>
      <vt:lpstr>PROBE Method A Selection Criteria for Time - 2</vt:lpstr>
      <vt:lpstr>PROBE Method A Selection Criteria for Time - 3</vt:lpstr>
      <vt:lpstr>PROBE Method A Selection Criteria for Time - 4</vt:lpstr>
      <vt:lpstr>PROBE Method A Selection Criteria for Time - 5</vt:lpstr>
      <vt:lpstr>PROBE Methods B and C</vt:lpstr>
      <vt:lpstr>PROBE Method B Selection Criteria for Time     </vt:lpstr>
      <vt:lpstr>Messages to Remember</vt:lpstr>
      <vt:lpstr>PowerPoint Presentation</vt:lpstr>
    </vt:vector>
  </TitlesOfParts>
  <Company>Software Engineering Institute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khess</dc:creator>
  <cp:lastModifiedBy>wrn_loc_adm</cp:lastModifiedBy>
  <cp:revision>27</cp:revision>
  <cp:lastPrinted>2015-11-05T19:18:24Z</cp:lastPrinted>
  <dcterms:created xsi:type="dcterms:W3CDTF">2016-03-14T18:33:10Z</dcterms:created>
  <dcterms:modified xsi:type="dcterms:W3CDTF">2018-09-06T00:14:32Z</dcterms:modified>
</cp:coreProperties>
</file>